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y="5143500" cx="9144000"/>
  <p:notesSz cx="6858000" cy="9144000"/>
  <p:embeddedFontLst>
    <p:embeddedFont>
      <p:font typeface="Comfortaa"/>
      <p:regular r:id="rId24"/>
      <p:bold r:id="rId25"/>
    </p:embeddedFont>
    <p:embeddedFont>
      <p:font typeface="Cambria Math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2A82DE2-D2FA-44A0-B04E-74A934BFE6CA}">
  <a:tblStyle styleId="{82A82DE2-D2FA-44A0-B04E-74A934BFE6C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Comfortaa-regular.fntdata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CambriaMath-regular.fntdata"/><Relationship Id="rId25" Type="http://schemas.openxmlformats.org/officeDocument/2006/relationships/font" Target="fonts/Comfortaa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f79cfc44c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af79cfc44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ea104772cc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ea104772cc_0_3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a104772c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ea104772cc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ea104772c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ea104772cc_0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ea104772c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ea104772cc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ea104772cc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ea104772cc_0_3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ea104772cc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ea104772cc_0_4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ea104772cc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ea104772cc_0_4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f79cfc4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af79cfc44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f79cfc44c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af79cfc44c_0_2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a104772c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ea104772cc_0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ea104772c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ea104772cc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a104772c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ea104772cc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ea104772cc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ea104772cc_0_1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a104772c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ea104772cc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ea104772c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ea104772cc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10" Type="http://schemas.openxmlformats.org/officeDocument/2006/relationships/image" Target="../media/image6.jpg"/><Relationship Id="rId9" Type="http://schemas.openxmlformats.org/officeDocument/2006/relationships/image" Target="../media/image2.jpg"/><Relationship Id="rId5" Type="http://schemas.openxmlformats.org/officeDocument/2006/relationships/hyperlink" Target="https://github.com/Sindhu-Hegde/speaker-separation" TargetMode="External"/><Relationship Id="rId6" Type="http://schemas.openxmlformats.org/officeDocument/2006/relationships/image" Target="../media/image4.jpg"/><Relationship Id="rId7" Type="http://schemas.openxmlformats.org/officeDocument/2006/relationships/image" Target="../media/image8.jpg"/><Relationship Id="rId8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45.gif"/><Relationship Id="rId10" Type="http://schemas.openxmlformats.org/officeDocument/2006/relationships/image" Target="../media/image35.gif"/><Relationship Id="rId13" Type="http://schemas.openxmlformats.org/officeDocument/2006/relationships/image" Target="../media/image39.gif"/><Relationship Id="rId12" Type="http://schemas.openxmlformats.org/officeDocument/2006/relationships/image" Target="../media/image46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9" Type="http://schemas.openxmlformats.org/officeDocument/2006/relationships/image" Target="../media/image31.gif"/><Relationship Id="rId14" Type="http://schemas.openxmlformats.org/officeDocument/2006/relationships/image" Target="../media/image36.gif"/><Relationship Id="rId5" Type="http://schemas.openxmlformats.org/officeDocument/2006/relationships/image" Target="../media/image30.gif"/><Relationship Id="rId6" Type="http://schemas.openxmlformats.org/officeDocument/2006/relationships/image" Target="../media/image27.gif"/><Relationship Id="rId7" Type="http://schemas.openxmlformats.org/officeDocument/2006/relationships/image" Target="../media/image32.gif"/><Relationship Id="rId8" Type="http://schemas.openxmlformats.org/officeDocument/2006/relationships/image" Target="../media/image41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hyperlink" Target="http://drive.google.com/file/d/1aBtk5FgOvcJGNPlbzJ_SYPAmvcBKHdAA/view" TargetMode="External"/><Relationship Id="rId6" Type="http://schemas.openxmlformats.org/officeDocument/2006/relationships/image" Target="../media/image40.jpg"/><Relationship Id="rId7" Type="http://schemas.openxmlformats.org/officeDocument/2006/relationships/hyperlink" Target="http://drive.google.com/file/d/1AOi-_SA_WoUZY8aZeBkfcJC9POSFuoOw/view" TargetMode="External"/><Relationship Id="rId8" Type="http://schemas.openxmlformats.org/officeDocument/2006/relationships/image" Target="../media/image38.jp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hyperlink" Target="http://drive.google.com/file/d/1Q77oIH43WCdoQrX8UITdFOTU-MBip30v/view" TargetMode="External"/><Relationship Id="rId10" Type="http://schemas.openxmlformats.org/officeDocument/2006/relationships/image" Target="../media/image50.jpg"/><Relationship Id="rId12" Type="http://schemas.openxmlformats.org/officeDocument/2006/relationships/image" Target="../media/image4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9" Type="http://schemas.openxmlformats.org/officeDocument/2006/relationships/hyperlink" Target="http://drive.google.com/file/d/1kdwTglHe0GGQFWQhS2oQ5EZLEhuSpyas/view" TargetMode="External"/><Relationship Id="rId5" Type="http://schemas.openxmlformats.org/officeDocument/2006/relationships/hyperlink" Target="http://drive.google.com/file/d/1jfovkYLIPbtpdXNIlzP9CGkZWXz2KyEp/view" TargetMode="External"/><Relationship Id="rId6" Type="http://schemas.openxmlformats.org/officeDocument/2006/relationships/image" Target="../media/image44.jpg"/><Relationship Id="rId7" Type="http://schemas.openxmlformats.org/officeDocument/2006/relationships/hyperlink" Target="http://drive.google.com/file/d/1REQarxYgIsdPlVyjch3FSvFXAIKYOJIX/view" TargetMode="External"/><Relationship Id="rId8" Type="http://schemas.openxmlformats.org/officeDocument/2006/relationships/image" Target="../media/image42.jp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hyperlink" Target="http://drive.google.com/file/d/1ARbKOSxKab48nhj8n3fyJIYbKVhUSc64/view" TargetMode="External"/><Relationship Id="rId10" Type="http://schemas.openxmlformats.org/officeDocument/2006/relationships/image" Target="../media/image48.jpg"/><Relationship Id="rId12" Type="http://schemas.openxmlformats.org/officeDocument/2006/relationships/image" Target="../media/image5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9" Type="http://schemas.openxmlformats.org/officeDocument/2006/relationships/hyperlink" Target="http://drive.google.com/file/d/1IXNteYFBcmLgWjoYXn4JuF_h2eMf-ltD/view" TargetMode="External"/><Relationship Id="rId5" Type="http://schemas.openxmlformats.org/officeDocument/2006/relationships/hyperlink" Target="http://drive.google.com/file/d/1oJ4KHwMXRonM0dQ5Xv58CeRln9i-M4gA/view" TargetMode="External"/><Relationship Id="rId6" Type="http://schemas.openxmlformats.org/officeDocument/2006/relationships/image" Target="../media/image37.jpg"/><Relationship Id="rId7" Type="http://schemas.openxmlformats.org/officeDocument/2006/relationships/hyperlink" Target="http://drive.google.com/file/d/1pSE9RG8fpLwIeN-wtPEnFKa7X-N755cB/view" TargetMode="External"/><Relationship Id="rId8" Type="http://schemas.openxmlformats.org/officeDocument/2006/relationships/image" Target="../media/image5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3.png"/><Relationship Id="rId4" Type="http://schemas.openxmlformats.org/officeDocument/2006/relationships/image" Target="../media/image49.png"/><Relationship Id="rId5" Type="http://schemas.openxmlformats.org/officeDocument/2006/relationships/image" Target="../media/image5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3.png"/><Relationship Id="rId4" Type="http://schemas.openxmlformats.org/officeDocument/2006/relationships/image" Target="../media/image49.png"/><Relationship Id="rId5" Type="http://schemas.openxmlformats.org/officeDocument/2006/relationships/hyperlink" Target="https://github.com/Sindhu-Hegde/speaker-separation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hyperlink" Target="http://drive.google.com/file/d/1G57HGAiNUFk-ymYcC-FCwZItTvL6hTvf/view" TargetMode="External"/><Relationship Id="rId6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0.gif"/><Relationship Id="rId6" Type="http://schemas.openxmlformats.org/officeDocument/2006/relationships/image" Target="../media/image11.gif"/><Relationship Id="rId7" Type="http://schemas.openxmlformats.org/officeDocument/2006/relationships/image" Target="../media/image1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5" Type="http://schemas.openxmlformats.org/officeDocument/2006/relationships/image" Target="../media/image7.png"/><Relationship Id="rId6" Type="http://schemas.openxmlformats.org/officeDocument/2006/relationships/image" Target="../media/image29.png"/><Relationship Id="rId7" Type="http://schemas.openxmlformats.org/officeDocument/2006/relationships/image" Target="../media/image13.png"/><Relationship Id="rId8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11" Type="http://schemas.openxmlformats.org/officeDocument/2006/relationships/image" Target="../media/image20.jpg"/><Relationship Id="rId10" Type="http://schemas.openxmlformats.org/officeDocument/2006/relationships/image" Target="../media/image18.jpg"/><Relationship Id="rId12" Type="http://schemas.openxmlformats.org/officeDocument/2006/relationships/image" Target="../media/image28.png"/><Relationship Id="rId9" Type="http://schemas.openxmlformats.org/officeDocument/2006/relationships/image" Target="../media/image17.png"/><Relationship Id="rId5" Type="http://schemas.openxmlformats.org/officeDocument/2006/relationships/image" Target="../media/image21.png"/><Relationship Id="rId6" Type="http://schemas.openxmlformats.org/officeDocument/2006/relationships/image" Target="../media/image15.png"/><Relationship Id="rId7" Type="http://schemas.openxmlformats.org/officeDocument/2006/relationships/image" Target="../media/image22.png"/><Relationship Id="rId8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21.png"/><Relationship Id="rId13" Type="http://schemas.openxmlformats.org/officeDocument/2006/relationships/image" Target="../media/image19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9" Type="http://schemas.openxmlformats.org/officeDocument/2006/relationships/image" Target="../media/image24.jpg"/><Relationship Id="rId15" Type="http://schemas.openxmlformats.org/officeDocument/2006/relationships/image" Target="../media/image34.png"/><Relationship Id="rId14" Type="http://schemas.openxmlformats.org/officeDocument/2006/relationships/image" Target="../media/image33.png"/><Relationship Id="rId5" Type="http://schemas.openxmlformats.org/officeDocument/2006/relationships/image" Target="../media/image23.png"/><Relationship Id="rId6" Type="http://schemas.openxmlformats.org/officeDocument/2006/relationships/image" Target="../media/image43.png"/><Relationship Id="rId7" Type="http://schemas.openxmlformats.org/officeDocument/2006/relationships/image" Target="../media/image26.jpg"/><Relationship Id="rId8" Type="http://schemas.openxmlformats.org/officeDocument/2006/relationships/image" Target="../media/image2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/>
        </p:nvSpPr>
        <p:spPr>
          <a:xfrm>
            <a:off x="1316375" y="152075"/>
            <a:ext cx="6512400" cy="6963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Tutorial on Multi-modal Learning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0" name="Google Shape;1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00" y="152075"/>
            <a:ext cx="696300" cy="6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8850" y="133275"/>
            <a:ext cx="733900" cy="7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5"/>
          <p:cNvSpPr txBox="1"/>
          <p:nvPr/>
        </p:nvSpPr>
        <p:spPr>
          <a:xfrm>
            <a:off x="-9400" y="4805000"/>
            <a:ext cx="9153300" cy="3384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Contact: {sindhu.hegde, aditya.ag, bipasha.sen, radrabha.m}@research.iiit.ac.in</a:t>
            </a:r>
            <a:endParaRPr b="1" sz="11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3" name="Google Shape;103;p25"/>
          <p:cNvSpPr/>
          <p:nvPr/>
        </p:nvSpPr>
        <p:spPr>
          <a:xfrm>
            <a:off x="2104588" y="1367091"/>
            <a:ext cx="5232300" cy="371100"/>
          </a:xfrm>
          <a:prstGeom prst="rect">
            <a:avLst/>
          </a:prstGeom>
          <a:solidFill>
            <a:srgbClr val="FFD9D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0000"/>
                </a:solidFill>
                <a:latin typeface="Comfortaa"/>
                <a:ea typeface="Comfortaa"/>
                <a:cs typeface="Comfortaa"/>
                <a:sym typeface="Comfortaa"/>
              </a:rPr>
              <a:t>A deep-dive into Speaker Separation problem</a:t>
            </a:r>
            <a:endParaRPr b="1" sz="1200" u="none" cap="none" strike="noStrike">
              <a:solidFill>
                <a:srgbClr val="66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4" name="Google Shape;104;p25"/>
          <p:cNvSpPr txBox="1"/>
          <p:nvPr/>
        </p:nvSpPr>
        <p:spPr>
          <a:xfrm>
            <a:off x="1316475" y="960225"/>
            <a:ext cx="651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</a:t>
            </a:r>
            <a:r>
              <a:rPr lang="en" u="sng">
                <a:solidFill>
                  <a:schemeClr val="hlink"/>
                </a:solidFill>
                <a:hlinkClick r:id="rId5"/>
              </a:rPr>
              <a:t>Code &amp; models</a:t>
            </a:r>
            <a:r>
              <a:rPr lang="en"/>
              <a:t>]</a:t>
            </a:r>
            <a:endParaRPr sz="1500"/>
          </a:p>
        </p:txBody>
      </p:sp>
      <p:pic>
        <p:nvPicPr>
          <p:cNvPr descr="A person smiling for the camera&#10;&#10;Description automatically generated" id="105" name="Google Shape;105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1725" y="1999650"/>
            <a:ext cx="1195500" cy="11442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person posing for the camera&#10;&#10;Description automatically generated" id="106" name="Google Shape;106;p25"/>
          <p:cNvPicPr preferRelativeResize="0"/>
          <p:nvPr/>
        </p:nvPicPr>
        <p:blipFill rotWithShape="1">
          <a:blip r:embed="rId7">
            <a:alphaModFix/>
          </a:blip>
          <a:srcRect b="14308" l="-403" r="-413" t="10345"/>
          <a:stretch/>
        </p:blipFill>
        <p:spPr>
          <a:xfrm>
            <a:off x="5729025" y="1981675"/>
            <a:ext cx="1195500" cy="1230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7" name="Google Shape;107;p25"/>
          <p:cNvSpPr txBox="1"/>
          <p:nvPr/>
        </p:nvSpPr>
        <p:spPr>
          <a:xfrm>
            <a:off x="605921" y="3152809"/>
            <a:ext cx="17871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Sindhu B Hegde</a:t>
            </a:r>
            <a:endParaRPr b="1"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8" name="Google Shape;108;p25"/>
          <p:cNvSpPr txBox="1"/>
          <p:nvPr/>
        </p:nvSpPr>
        <p:spPr>
          <a:xfrm>
            <a:off x="2391391" y="3124655"/>
            <a:ext cx="1537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Aditya Agarwal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9" name="Google Shape;109;p25"/>
          <p:cNvSpPr txBox="1"/>
          <p:nvPr/>
        </p:nvSpPr>
        <p:spPr>
          <a:xfrm>
            <a:off x="3691673" y="3088042"/>
            <a:ext cx="2119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Bipasha Sen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0" name="Google Shape;110;p25"/>
          <p:cNvSpPr txBox="1"/>
          <p:nvPr/>
        </p:nvSpPr>
        <p:spPr>
          <a:xfrm>
            <a:off x="5266869" y="3140691"/>
            <a:ext cx="2119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Rudrabha Mukhopadhyay</a:t>
            </a:r>
            <a:endParaRPr b="1"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1" name="Google Shape;111;p25"/>
          <p:cNvSpPr txBox="1"/>
          <p:nvPr/>
        </p:nvSpPr>
        <p:spPr>
          <a:xfrm>
            <a:off x="2772750" y="3773119"/>
            <a:ext cx="3710400" cy="27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IIIT Hyderabad</a:t>
            </a:r>
            <a:endParaRPr b="1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2" name="Google Shape;112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31375" y="1999639"/>
            <a:ext cx="1195500" cy="1195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3" name="Google Shape;113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43362" y="1999653"/>
            <a:ext cx="1195500" cy="1141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4" name="Google Shape;114;p25"/>
          <p:cNvSpPr txBox="1"/>
          <p:nvPr/>
        </p:nvSpPr>
        <p:spPr>
          <a:xfrm>
            <a:off x="6719344" y="3210941"/>
            <a:ext cx="2119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Seshadri</a:t>
            </a:r>
            <a:br>
              <a:rPr b="1"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Mazumder</a:t>
            </a:r>
            <a:endParaRPr b="1"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5" name="Google Shape;115;p25"/>
          <p:cNvPicPr preferRelativeResize="0"/>
          <p:nvPr/>
        </p:nvPicPr>
        <p:blipFill rotWithShape="1">
          <a:blip r:embed="rId10">
            <a:alphaModFix/>
          </a:blip>
          <a:srcRect b="26637" l="0" r="0" t="0"/>
          <a:stretch/>
        </p:blipFill>
        <p:spPr>
          <a:xfrm>
            <a:off x="7200740" y="1981675"/>
            <a:ext cx="1256100" cy="1230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4"/>
          <p:cNvSpPr txBox="1"/>
          <p:nvPr/>
        </p:nvSpPr>
        <p:spPr>
          <a:xfrm>
            <a:off x="1316375" y="152075"/>
            <a:ext cx="6512400" cy="6963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Audio-Visual Network: Training details</a:t>
            </a:r>
            <a:endParaRPr b="1"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51" name="Google Shape;35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00" y="152075"/>
            <a:ext cx="696300" cy="6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8850" y="133275"/>
            <a:ext cx="733900" cy="7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4"/>
          <p:cNvSpPr txBox="1"/>
          <p:nvPr/>
        </p:nvSpPr>
        <p:spPr>
          <a:xfrm>
            <a:off x="-9400" y="4805000"/>
            <a:ext cx="9153300" cy="3384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Contact: {sindhu.hegde, aditya.ag, bipasha.sen, radrabha.m}@research.iiit.ac.in</a:t>
            </a:r>
            <a:endParaRPr b="1" sz="11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54" name="Google Shape;354;p34"/>
          <p:cNvSpPr txBox="1"/>
          <p:nvPr/>
        </p:nvSpPr>
        <p:spPr>
          <a:xfrm>
            <a:off x="483675" y="1002750"/>
            <a:ext cx="8318400" cy="3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 u="sng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Phase</a:t>
            </a:r>
            <a:r>
              <a:rPr b="1" lang="en" sz="1200" u="sng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Sub-network: </a:t>
            </a:r>
            <a:endParaRPr b="1" sz="1200" u="sng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 u="sng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fortaa"/>
              <a:buChar char="○"/>
            </a:pP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Concatenate the predicted magnitude (</a:t>
            </a:r>
            <a:r>
              <a:rPr i="1" lang="en" sz="12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Tx257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), visual embeddings (</a:t>
            </a:r>
            <a:r>
              <a:rPr i="1" lang="en" sz="12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Tx512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) and the input mixed phase (</a:t>
            </a:r>
            <a:r>
              <a:rPr i="1" lang="en" sz="12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Tx257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) representations along the channels (</a:t>
            </a:r>
            <a:r>
              <a:rPr i="1" lang="en" sz="12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Tx1026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).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fortaa"/>
              <a:buChar char="○"/>
            </a:pP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The phase network processed the fused representation using a stack of residual 1D convolution layers.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fortaa"/>
              <a:buChar char="○"/>
            </a:pP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Output: A </a:t>
            </a:r>
            <a:r>
              <a:rPr b="1"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residual phase mask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(</a:t>
            </a:r>
            <a:r>
              <a:rPr i="1" lang="en" sz="12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Tx257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) that is </a:t>
            </a:r>
            <a:r>
              <a:rPr b="1"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added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to the input phase followed by a sigmoid activation to generate the </a:t>
            </a:r>
            <a:r>
              <a:rPr b="1"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enhanced phase spectrogram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output (</a:t>
            </a:r>
            <a:r>
              <a:rPr i="1" lang="en" sz="12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Tx257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).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 u="sng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fortaa"/>
              <a:buChar char="●"/>
            </a:pP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The </a:t>
            </a:r>
            <a:r>
              <a:rPr b="1"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enhanced speech output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is obtained by computing the </a:t>
            </a:r>
            <a:r>
              <a:rPr b="1"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inverse-STFT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(</a:t>
            </a:r>
            <a:r>
              <a:rPr b="1" i="1"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ISTFT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) from the magnitude and phase predictions.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 u="sng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fortaa"/>
              <a:buChar char="●"/>
            </a:pPr>
            <a:r>
              <a:rPr b="1" lang="en" sz="1200" u="sng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Losses: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fortaa"/>
              <a:buChar char="○"/>
            </a:pP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Magnitude prediction: </a:t>
            </a:r>
            <a:r>
              <a:rPr b="1"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L1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loss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fortaa"/>
              <a:buChar char="○"/>
            </a:pP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Phase prediction: </a:t>
            </a:r>
            <a:r>
              <a:rPr b="1"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Cosine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similarity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fortaa"/>
              <a:buChar char="○"/>
            </a:pPr>
            <a:r>
              <a:rPr b="1"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Total loss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= Mag loss + Phase loss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5"/>
          <p:cNvSpPr txBox="1"/>
          <p:nvPr/>
        </p:nvSpPr>
        <p:spPr>
          <a:xfrm>
            <a:off x="1316375" y="152075"/>
            <a:ext cx="6512400" cy="6963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Dataset and Experimental setup</a:t>
            </a:r>
            <a:endParaRPr b="1"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60" name="Google Shape;36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00" y="152075"/>
            <a:ext cx="696300" cy="6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8850" y="133275"/>
            <a:ext cx="733900" cy="7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5"/>
          <p:cNvSpPr txBox="1"/>
          <p:nvPr/>
        </p:nvSpPr>
        <p:spPr>
          <a:xfrm>
            <a:off x="483675" y="1002750"/>
            <a:ext cx="8163600" cy="21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VoxCeleb2 dataset:</a:t>
            </a:r>
            <a:endParaRPr b="1"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11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"/>
              <a:buChar char="○"/>
            </a:pP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 large-scale talking-face video dataset containing </a:t>
            </a:r>
            <a:endParaRPr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celebrity</a:t>
            </a: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videos.</a:t>
            </a:r>
            <a:endParaRPr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11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"/>
              <a:buChar char="○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Contains over 1 million utterances for 6,112 celebrities.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111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"/>
              <a:buChar char="○"/>
            </a:pP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 challenging dataset that spans a wide variety of </a:t>
            </a:r>
            <a:endParaRPr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identities, languages, and face poses.</a:t>
            </a:r>
            <a:endParaRPr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63" name="Google Shape;363;p35"/>
          <p:cNvSpPr txBox="1"/>
          <p:nvPr/>
        </p:nvSpPr>
        <p:spPr>
          <a:xfrm>
            <a:off x="-9400" y="4805000"/>
            <a:ext cx="9153300" cy="3384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Contact: {sindhu.hegde, aditya.ag, bipasha.sen, radrabha.m}@research.iiit.ac.in</a:t>
            </a:r>
            <a:endParaRPr b="1" sz="11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364" name="Google Shape;364;p35"/>
          <p:cNvGrpSpPr/>
          <p:nvPr/>
        </p:nvGrpSpPr>
        <p:grpSpPr>
          <a:xfrm>
            <a:off x="6109956" y="1194385"/>
            <a:ext cx="2756795" cy="1081718"/>
            <a:chOff x="141400" y="2759432"/>
            <a:chExt cx="3128100" cy="1249818"/>
          </a:xfrm>
        </p:grpSpPr>
        <p:pic>
          <p:nvPicPr>
            <p:cNvPr id="365" name="Google Shape;365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1400" y="2759432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" name="Google Shape;366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51000" y="2759432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" name="Google Shape;367;p3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387300" y="2759432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3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023600" y="2759432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" name="Google Shape;369;p3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659900" y="2759432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" name="Google Shape;370;p3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41400" y="3399650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3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63553" y="3399650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3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385706" y="3399650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35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2022006" y="3399650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Google Shape;374;p35"/>
            <p:cNvPicPr preferRelativeResize="0"/>
            <p:nvPr/>
          </p:nvPicPr>
          <p:blipFill rotWithShape="1">
            <a:blip r:embed="rId14">
              <a:alphaModFix/>
            </a:blip>
            <a:srcRect b="11675" l="0" r="0" t="-2320"/>
            <a:stretch/>
          </p:blipFill>
          <p:spPr>
            <a:xfrm>
              <a:off x="2658306" y="3384043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5" name="Google Shape;375;p35"/>
          <p:cNvSpPr txBox="1"/>
          <p:nvPr/>
        </p:nvSpPr>
        <p:spPr>
          <a:xfrm>
            <a:off x="6220250" y="2276096"/>
            <a:ext cx="25362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omfortaa"/>
                <a:ea typeface="Comfortaa"/>
                <a:cs typeface="Comfortaa"/>
                <a:sym typeface="Comfortaa"/>
              </a:rPr>
              <a:t>Fig.: Dataset samples.</a:t>
            </a:r>
            <a:endParaRPr b="1" sz="900">
              <a:latin typeface="Comfortaa"/>
              <a:ea typeface="Comfortaa"/>
              <a:cs typeface="Comfortaa"/>
              <a:sym typeface="Comfortaa"/>
            </a:endParaRPr>
          </a:p>
        </p:txBody>
      </p:sp>
      <p:graphicFrame>
        <p:nvGraphicFramePr>
          <p:cNvPr id="376" name="Google Shape;376;p35"/>
          <p:cNvGraphicFramePr/>
          <p:nvPr/>
        </p:nvGraphicFramePr>
        <p:xfrm>
          <a:off x="2044725" y="31596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{82A82DE2-D2FA-44A0-B04E-74A934BFE6CA}</a:tableStyleId>
              </a:tblPr>
              <a:tblGrid>
                <a:gridCol w="1747625"/>
                <a:gridCol w="1747625"/>
                <a:gridCol w="17476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Train</a:t>
                      </a:r>
                      <a:endParaRPr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Test</a:t>
                      </a:r>
                      <a:endParaRPr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# speakers</a:t>
                      </a:r>
                      <a:endParaRPr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5,994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28575" marB="28575" marR="28575" marL="2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118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28575" marB="28575" marR="28575" marL="2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# videos</a:t>
                      </a:r>
                      <a:endParaRPr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145,569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28575" marB="28575" marR="28575" marL="2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4,911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28575" marB="28575" marR="28575" marL="2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0E0"/>
                    </a:solidFill>
                  </a:tcPr>
                </a:tc>
              </a:tr>
            </a:tbl>
          </a:graphicData>
        </a:graphic>
      </p:graphicFrame>
      <p:sp>
        <p:nvSpPr>
          <p:cNvPr id="377" name="Google Shape;377;p35"/>
          <p:cNvSpPr txBox="1"/>
          <p:nvPr/>
        </p:nvSpPr>
        <p:spPr>
          <a:xfrm>
            <a:off x="2044725" y="2955025"/>
            <a:ext cx="52428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omfortaa"/>
                <a:ea typeface="Comfortaa"/>
                <a:cs typeface="Comfortaa"/>
                <a:sym typeface="Comfortaa"/>
              </a:rPr>
              <a:t>Table</a:t>
            </a:r>
            <a:r>
              <a:rPr b="1" lang="en" sz="900">
                <a:latin typeface="Comfortaa"/>
                <a:ea typeface="Comfortaa"/>
                <a:cs typeface="Comfortaa"/>
                <a:sym typeface="Comfortaa"/>
              </a:rPr>
              <a:t>.: Statistics of the VoxCeleb2 dataset.</a:t>
            </a:r>
            <a:endParaRPr b="1" sz="9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6"/>
          <p:cNvSpPr/>
          <p:nvPr/>
        </p:nvSpPr>
        <p:spPr>
          <a:xfrm>
            <a:off x="171285" y="1411381"/>
            <a:ext cx="8812800" cy="2378100"/>
          </a:xfrm>
          <a:prstGeom prst="roundRect">
            <a:avLst>
              <a:gd fmla="val 6987" name="adj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6"/>
          <p:cNvSpPr txBox="1"/>
          <p:nvPr/>
        </p:nvSpPr>
        <p:spPr>
          <a:xfrm>
            <a:off x="1316375" y="152075"/>
            <a:ext cx="6512400" cy="6963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Qualitative Results</a:t>
            </a:r>
            <a:endParaRPr b="1"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84" name="Google Shape;38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00" y="152075"/>
            <a:ext cx="696300" cy="6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8850" y="133275"/>
            <a:ext cx="733900" cy="7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6"/>
          <p:cNvSpPr txBox="1"/>
          <p:nvPr/>
        </p:nvSpPr>
        <p:spPr>
          <a:xfrm>
            <a:off x="-9400" y="4805000"/>
            <a:ext cx="9153300" cy="3384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Contact: {sindhu.hegde, aditya.ag, bipasha.sen, radrabha.m}@research.iiit.ac.in</a:t>
            </a:r>
            <a:endParaRPr b="1" sz="11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87" name="Google Shape;387;p36" title="7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8235" y="1599506"/>
            <a:ext cx="3939725" cy="1969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6" title="pred_7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65985" y="1599506"/>
            <a:ext cx="3939700" cy="1969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9" name="Google Shape;389;p36"/>
          <p:cNvCxnSpPr/>
          <p:nvPr/>
        </p:nvCxnSpPr>
        <p:spPr>
          <a:xfrm>
            <a:off x="4364985" y="2584443"/>
            <a:ext cx="424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7"/>
          <p:cNvSpPr/>
          <p:nvPr/>
        </p:nvSpPr>
        <p:spPr>
          <a:xfrm>
            <a:off x="4670175" y="955975"/>
            <a:ext cx="4473900" cy="2186100"/>
          </a:xfrm>
          <a:prstGeom prst="roundRect">
            <a:avLst>
              <a:gd fmla="val 6987" name="adj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7"/>
          <p:cNvSpPr/>
          <p:nvPr/>
        </p:nvSpPr>
        <p:spPr>
          <a:xfrm>
            <a:off x="32300" y="2302750"/>
            <a:ext cx="4605600" cy="2281200"/>
          </a:xfrm>
          <a:prstGeom prst="roundRect">
            <a:avLst>
              <a:gd fmla="val 6987" name="adj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7"/>
          <p:cNvSpPr txBox="1"/>
          <p:nvPr/>
        </p:nvSpPr>
        <p:spPr>
          <a:xfrm>
            <a:off x="1316375" y="152075"/>
            <a:ext cx="6512400" cy="6963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Qualitative Results</a:t>
            </a:r>
            <a:endParaRPr b="1"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97" name="Google Shape;39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00" y="152075"/>
            <a:ext cx="696300" cy="6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8850" y="133275"/>
            <a:ext cx="733900" cy="7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7"/>
          <p:cNvSpPr txBox="1"/>
          <p:nvPr/>
        </p:nvSpPr>
        <p:spPr>
          <a:xfrm>
            <a:off x="-9400" y="4805000"/>
            <a:ext cx="9153300" cy="3384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Contact: {sindhu.hegde, aditya.ag, bipasha.sen, radrabha.m}@research.iiit.ac.in</a:t>
            </a:r>
            <a:endParaRPr b="1" sz="11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00" name="Google Shape;400;p37" title="pred_6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6765" y="237655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7" title="6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244" y="237655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7" title="9.mp4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24400" y="1019575"/>
            <a:ext cx="20574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7" title="pred_9.mp4">
            <a:hlinkClick r:id="rId11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031921" y="1019575"/>
            <a:ext cx="2057400" cy="2057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Google Shape;404;p37"/>
          <p:cNvCxnSpPr/>
          <p:nvPr/>
        </p:nvCxnSpPr>
        <p:spPr>
          <a:xfrm flipH="1" rot="10800000">
            <a:off x="2213604" y="3439150"/>
            <a:ext cx="246000" cy="4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05" name="Google Shape;405;p37"/>
          <p:cNvCxnSpPr/>
          <p:nvPr/>
        </p:nvCxnSpPr>
        <p:spPr>
          <a:xfrm flipH="1" rot="10800000">
            <a:off x="6794885" y="2046179"/>
            <a:ext cx="246000" cy="4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8"/>
          <p:cNvSpPr/>
          <p:nvPr/>
        </p:nvSpPr>
        <p:spPr>
          <a:xfrm>
            <a:off x="4678750" y="2662825"/>
            <a:ext cx="4314000" cy="2109000"/>
          </a:xfrm>
          <a:prstGeom prst="roundRect">
            <a:avLst>
              <a:gd fmla="val 6987" name="adj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8"/>
          <p:cNvSpPr/>
          <p:nvPr/>
        </p:nvSpPr>
        <p:spPr>
          <a:xfrm>
            <a:off x="258250" y="1000725"/>
            <a:ext cx="4314000" cy="2109000"/>
          </a:xfrm>
          <a:prstGeom prst="roundRect">
            <a:avLst>
              <a:gd fmla="val 6987" name="adj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8"/>
          <p:cNvSpPr txBox="1"/>
          <p:nvPr/>
        </p:nvSpPr>
        <p:spPr>
          <a:xfrm>
            <a:off x="1316375" y="152075"/>
            <a:ext cx="6512400" cy="6963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Qualitative Results</a:t>
            </a:r>
            <a:endParaRPr b="1"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13" name="Google Shape;41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00" y="152075"/>
            <a:ext cx="696300" cy="6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8850" y="133275"/>
            <a:ext cx="733900" cy="7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8"/>
          <p:cNvSpPr txBox="1"/>
          <p:nvPr/>
        </p:nvSpPr>
        <p:spPr>
          <a:xfrm>
            <a:off x="-9400" y="4805000"/>
            <a:ext cx="9153300" cy="3384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Contact: {sindhu.hegde, aditya.ag, bipasha.sen, radrabha.m}@research.iiit.ac.in</a:t>
            </a:r>
            <a:endParaRPr b="1" sz="11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16" name="Google Shape;416;p38" title="1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9050" y="1114175"/>
            <a:ext cx="1870550" cy="187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8" title="pred_1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34400" y="1114175"/>
            <a:ext cx="1870550" cy="187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8" title="2.mp4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80775" y="2782050"/>
            <a:ext cx="1870550" cy="187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8" title="pred_2.mp4">
            <a:hlinkClick r:id="rId11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027150" y="2782050"/>
            <a:ext cx="1870550" cy="1870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0" name="Google Shape;420;p38"/>
          <p:cNvCxnSpPr/>
          <p:nvPr/>
        </p:nvCxnSpPr>
        <p:spPr>
          <a:xfrm flipH="1" rot="10800000">
            <a:off x="2259004" y="2047350"/>
            <a:ext cx="246000" cy="4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21" name="Google Shape;421;p38"/>
          <p:cNvCxnSpPr/>
          <p:nvPr/>
        </p:nvCxnSpPr>
        <p:spPr>
          <a:xfrm flipH="1" rot="10800000">
            <a:off x="6716242" y="3715225"/>
            <a:ext cx="246000" cy="4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9"/>
          <p:cNvSpPr txBox="1"/>
          <p:nvPr/>
        </p:nvSpPr>
        <p:spPr>
          <a:xfrm>
            <a:off x="1316375" y="152075"/>
            <a:ext cx="6512400" cy="6963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Q&amp;A Break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27" name="Google Shape;42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00" y="152075"/>
            <a:ext cx="696300" cy="6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8850" y="133275"/>
            <a:ext cx="733900" cy="7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9"/>
          <p:cNvSpPr txBox="1"/>
          <p:nvPr/>
        </p:nvSpPr>
        <p:spPr>
          <a:xfrm>
            <a:off x="-9400" y="4805000"/>
            <a:ext cx="9153300" cy="3384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Contact: {sindhu.hegde, aditya.ag, bipasha.sen, radrabha.m}@research.iiit.ac.in</a:t>
            </a:r>
            <a:endParaRPr b="1" sz="11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30" name="Google Shape;43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8038" y="2876550"/>
            <a:ext cx="3247916" cy="192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39"/>
          <p:cNvSpPr/>
          <p:nvPr/>
        </p:nvSpPr>
        <p:spPr>
          <a:xfrm>
            <a:off x="2217850" y="1911725"/>
            <a:ext cx="4860300" cy="733800"/>
          </a:xfrm>
          <a:prstGeom prst="roundRect">
            <a:avLst>
              <a:gd fmla="val 16667" name="adj"/>
            </a:avLst>
          </a:prstGeom>
          <a:solidFill>
            <a:srgbClr val="FFD9D9"/>
          </a:solidFill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Time for interaction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0"/>
          <p:cNvSpPr txBox="1"/>
          <p:nvPr/>
        </p:nvSpPr>
        <p:spPr>
          <a:xfrm>
            <a:off x="1316375" y="152075"/>
            <a:ext cx="6512400" cy="6963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Time for Code Walk-through!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37" name="Google Shape;43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00" y="152075"/>
            <a:ext cx="696300" cy="6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8850" y="133275"/>
            <a:ext cx="733900" cy="7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0"/>
          <p:cNvSpPr txBox="1"/>
          <p:nvPr/>
        </p:nvSpPr>
        <p:spPr>
          <a:xfrm>
            <a:off x="-9400" y="4805000"/>
            <a:ext cx="9153300" cy="3384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Contact: {sindhu.hegde, aditya.ag, bipasha.sen, radrabha.m}@research.iiit.ac.in</a:t>
            </a:r>
            <a:endParaRPr b="1" sz="11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40" name="Google Shape;440;p40"/>
          <p:cNvSpPr txBox="1"/>
          <p:nvPr/>
        </p:nvSpPr>
        <p:spPr>
          <a:xfrm>
            <a:off x="483675" y="1155150"/>
            <a:ext cx="8163600" cy="17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Repository: </a:t>
            </a:r>
            <a:r>
              <a:rPr lang="en" sz="13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5"/>
              </a:rPr>
              <a:t>https://github.com/Sindhu-Hegde/speaker-separation</a:t>
            </a: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"/>
              <a:buChar char="○"/>
            </a:pP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Clone and star the repo 😄</a:t>
            </a:r>
            <a:endParaRPr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"/>
              <a:buChar char="●"/>
            </a:pP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The repo has the </a:t>
            </a:r>
            <a:r>
              <a:rPr b="1"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complete train and test codes</a:t>
            </a: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along with the pre-trained model for the task of speaker separation.</a:t>
            </a:r>
            <a:endParaRPr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"/>
              <a:buChar char="○"/>
            </a:pP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 </a:t>
            </a:r>
            <a:r>
              <a:rPr b="1"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demo</a:t>
            </a: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inference file (collab notebook) is also provided.</a:t>
            </a:r>
            <a:endParaRPr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41" name="Google Shape;441;p40"/>
          <p:cNvSpPr txBox="1"/>
          <p:nvPr/>
        </p:nvSpPr>
        <p:spPr>
          <a:xfrm>
            <a:off x="-125" y="3163575"/>
            <a:ext cx="9153600" cy="1599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Related works</a:t>
            </a:r>
            <a:r>
              <a:rPr b="1" lang="en"/>
              <a:t>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" sz="1100"/>
              <a:t>The Conversation: Deep Audio-Visual Speech Enhancement.</a:t>
            </a:r>
            <a:r>
              <a:rPr lang="en" sz="1100"/>
              <a:t>Triantafyllos Afouras, Joon Son Chung, and Andrew Zisserman, In</a:t>
            </a:r>
            <a:r>
              <a:rPr b="1" lang="en" sz="1100"/>
              <a:t> </a:t>
            </a:r>
            <a:r>
              <a:rPr i="1" lang="en" sz="1100"/>
              <a:t>Interspeech 2018</a:t>
            </a:r>
            <a:r>
              <a:rPr lang="en" sz="1100"/>
              <a:t>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" sz="1100"/>
              <a:t>Looking to Listen at the Cocktail Party: A Speaker-Independent Audio-Visual Model for Speech Separation</a:t>
            </a:r>
            <a:r>
              <a:rPr lang="en" sz="1100"/>
              <a:t>. Ephrat, A., Inbar Mosseri, Oran Lang, Tali Dekel, K. Wilson, Avinatan Hassidim, W. Freeman and Michael Rubinstein, In</a:t>
            </a:r>
            <a:r>
              <a:rPr i="1" lang="en" sz="1100"/>
              <a:t> ACM Transactions on Graphics (ToG) 2018</a:t>
            </a:r>
            <a:r>
              <a:rPr lang="en" sz="1100"/>
              <a:t>.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6"/>
          <p:cNvSpPr txBox="1"/>
          <p:nvPr/>
        </p:nvSpPr>
        <p:spPr>
          <a:xfrm>
            <a:off x="1316375" y="152075"/>
            <a:ext cx="6512400" cy="6963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Motivation</a:t>
            </a:r>
            <a:r>
              <a:rPr b="1" lang="en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</a:t>
            </a:r>
            <a:br>
              <a:rPr b="1" lang="en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en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Isolating &amp; Enhancing the Target Speaker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21" name="Google Shape;1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00" y="152075"/>
            <a:ext cx="696300" cy="6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8850" y="133275"/>
            <a:ext cx="733900" cy="7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6"/>
          <p:cNvSpPr txBox="1"/>
          <p:nvPr/>
        </p:nvSpPr>
        <p:spPr>
          <a:xfrm>
            <a:off x="-9400" y="4805000"/>
            <a:ext cx="9153300" cy="3384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Contact: {sindhu.hegde, aditya.ag, bipasha.sen, radrabha.m}@research.iiit.ac.in</a:t>
            </a:r>
            <a:endParaRPr b="1" sz="11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4" name="Google Shape;124;p26"/>
          <p:cNvSpPr txBox="1"/>
          <p:nvPr/>
        </p:nvSpPr>
        <p:spPr>
          <a:xfrm>
            <a:off x="485450" y="1108675"/>
            <a:ext cx="8163600" cy="11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Multi-modal learning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Engaging multiple streams/modalities to perform a desired task.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 a </a:t>
            </a:r>
            <a:r>
              <a:rPr b="1"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cocktail-party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like environment, separating a single speaker from other speakers can be an extremely important task.</a:t>
            </a:r>
            <a:b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fortaa"/>
              <a:buChar char="○"/>
            </a:pPr>
            <a:r>
              <a:rPr b="1"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Example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Understanding the target speaker’s speech in news debates as shown below.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25" name="Google Shape;125;p26" title="mixed_speech.mk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08175" y="2396300"/>
            <a:ext cx="2859022" cy="16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6"/>
          <p:cNvSpPr txBox="1"/>
          <p:nvPr/>
        </p:nvSpPr>
        <p:spPr>
          <a:xfrm>
            <a:off x="490775" y="4087350"/>
            <a:ext cx="81636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 such challenging situations, using 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additional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information from visual modality along with the audio stream proves to be 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beneficial.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/>
        </p:nvSpPr>
        <p:spPr>
          <a:xfrm>
            <a:off x="1316375" y="152075"/>
            <a:ext cx="6512400" cy="6963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Speaker Separation</a:t>
            </a:r>
            <a:r>
              <a:rPr b="1" lang="en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Potential Applications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2" name="Google Shape;1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00" y="152075"/>
            <a:ext cx="696300" cy="6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8850" y="133275"/>
            <a:ext cx="733900" cy="7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7"/>
          <p:cNvSpPr txBox="1"/>
          <p:nvPr/>
        </p:nvSpPr>
        <p:spPr>
          <a:xfrm>
            <a:off x="485450" y="1188600"/>
            <a:ext cx="8163600" cy="18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lphaUcPeriod"/>
            </a:pP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Debate denoising - let one person speak at a time!</a:t>
            </a:r>
            <a:endParaRPr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"/>
              <a:buAutoNum type="alphaUcPeriod"/>
            </a:pP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Automatic transcriptions with multiple speakers (such as in meetings). </a:t>
            </a:r>
            <a:endParaRPr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"/>
              <a:buAutoNum type="alphaUcPeriod"/>
            </a:pP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Controlled hearing aids - enhances the speech of target speaker </a:t>
            </a:r>
            <a:b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 noisy environments.</a:t>
            </a:r>
            <a:endParaRPr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Comfortaa"/>
              <a:buAutoNum type="alphaUcPeriod"/>
            </a:pP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Blind speech </a:t>
            </a: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separation</a:t>
            </a: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5" name="Google Shape;135;p27"/>
          <p:cNvSpPr txBox="1"/>
          <p:nvPr/>
        </p:nvSpPr>
        <p:spPr>
          <a:xfrm>
            <a:off x="-9400" y="4805000"/>
            <a:ext cx="9153300" cy="3384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Contact: {sindhu.hegde, aditya.ag, bipasha.sen, radrabha.m}@research.iiit.ac.in</a:t>
            </a:r>
            <a:endParaRPr b="1" sz="11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6" name="Google Shape;136;p27"/>
          <p:cNvSpPr txBox="1"/>
          <p:nvPr/>
        </p:nvSpPr>
        <p:spPr>
          <a:xfrm>
            <a:off x="1718450" y="4353690"/>
            <a:ext cx="636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mfortaa"/>
                <a:ea typeface="Comfortaa"/>
                <a:cs typeface="Comfortaa"/>
                <a:sym typeface="Comfortaa"/>
              </a:rPr>
              <a:t>(a)</a:t>
            </a:r>
            <a:endParaRPr b="1"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7" name="Google Shape;137;p27"/>
          <p:cNvSpPr txBox="1"/>
          <p:nvPr/>
        </p:nvSpPr>
        <p:spPr>
          <a:xfrm>
            <a:off x="4859538" y="4353690"/>
            <a:ext cx="636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mfortaa"/>
                <a:ea typeface="Comfortaa"/>
                <a:cs typeface="Comfortaa"/>
                <a:sym typeface="Comfortaa"/>
              </a:rPr>
              <a:t>(b)</a:t>
            </a:r>
            <a:endParaRPr b="1"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8" name="Google Shape;138;p27"/>
          <p:cNvSpPr txBox="1"/>
          <p:nvPr/>
        </p:nvSpPr>
        <p:spPr>
          <a:xfrm>
            <a:off x="7223100" y="4377665"/>
            <a:ext cx="636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mfortaa"/>
                <a:ea typeface="Comfortaa"/>
                <a:cs typeface="Comfortaa"/>
                <a:sym typeface="Comfortaa"/>
              </a:rPr>
              <a:t>(c)</a:t>
            </a:r>
            <a:endParaRPr b="1" sz="1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9" name="Google Shape;13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1838" y="2951675"/>
            <a:ext cx="2292300" cy="128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7"/>
          <p:cNvPicPr preferRelativeResize="0"/>
          <p:nvPr/>
        </p:nvPicPr>
        <p:blipFill rotWithShape="1">
          <a:blip r:embed="rId6">
            <a:alphaModFix/>
          </a:blip>
          <a:srcRect b="25015" l="0" r="0" t="0"/>
          <a:stretch/>
        </p:blipFill>
        <p:spPr>
          <a:xfrm>
            <a:off x="485438" y="2951675"/>
            <a:ext cx="3102912" cy="128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67625" y="2225250"/>
            <a:ext cx="1547850" cy="20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/>
        </p:nvSpPr>
        <p:spPr>
          <a:xfrm>
            <a:off x="1316375" y="152075"/>
            <a:ext cx="6512400" cy="6963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Audio-Visual Speaker Separation: Overview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47" name="Google Shape;1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00" y="152075"/>
            <a:ext cx="696300" cy="6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8850" y="133275"/>
            <a:ext cx="733900" cy="7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/>
        </p:nvSpPr>
        <p:spPr>
          <a:xfrm>
            <a:off x="-9400" y="4805000"/>
            <a:ext cx="9153300" cy="3384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Contact: {sindhu.hegde, aditya.ag, bipasha.sen, radrabha.m}@research.iiit.ac.in</a:t>
            </a:r>
            <a:endParaRPr b="1" sz="11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0" name="Google Shape;150;p28"/>
          <p:cNvSpPr/>
          <p:nvPr/>
        </p:nvSpPr>
        <p:spPr>
          <a:xfrm>
            <a:off x="159838" y="3325125"/>
            <a:ext cx="2769600" cy="653700"/>
          </a:xfrm>
          <a:prstGeom prst="frame">
            <a:avLst>
              <a:gd fmla="val 3124" name="adj1"/>
            </a:avLst>
          </a:prstGeom>
          <a:solidFill>
            <a:srgbClr val="8E7CC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8"/>
          <p:cNvSpPr txBox="1"/>
          <p:nvPr/>
        </p:nvSpPr>
        <p:spPr>
          <a:xfrm>
            <a:off x="159875" y="3978900"/>
            <a:ext cx="2769600" cy="239100"/>
          </a:xfrm>
          <a:prstGeom prst="rect">
            <a:avLst/>
          </a:prstGeom>
          <a:solidFill>
            <a:srgbClr val="D1C0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mfortaa"/>
                <a:ea typeface="Comfortaa"/>
                <a:cs typeface="Comfortaa"/>
                <a:sym typeface="Comfortaa"/>
              </a:rPr>
              <a:t>Mixed</a:t>
            </a:r>
            <a:r>
              <a:rPr b="1" lang="en" sz="1000">
                <a:latin typeface="Comfortaa"/>
                <a:ea typeface="Comfortaa"/>
                <a:cs typeface="Comfortaa"/>
                <a:sym typeface="Comfortaa"/>
              </a:rPr>
              <a:t> Speech Input</a:t>
            </a:r>
            <a:endParaRPr b="1" sz="1000"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152" name="Google Shape;152;p28"/>
          <p:cNvGrpSpPr/>
          <p:nvPr/>
        </p:nvGrpSpPr>
        <p:grpSpPr>
          <a:xfrm>
            <a:off x="231463" y="3400271"/>
            <a:ext cx="1402547" cy="505658"/>
            <a:chOff x="722447" y="1958297"/>
            <a:chExt cx="700153" cy="386825"/>
          </a:xfrm>
        </p:grpSpPr>
        <p:pic>
          <p:nvPicPr>
            <p:cNvPr id="153" name="Google Shape;153;p28"/>
            <p:cNvPicPr preferRelativeResize="0"/>
            <p:nvPr/>
          </p:nvPicPr>
          <p:blipFill rotWithShape="1">
            <a:blip r:embed="rId5">
              <a:alphaModFix/>
            </a:blip>
            <a:srcRect b="0" l="28995" r="40052" t="0"/>
            <a:stretch/>
          </p:blipFill>
          <p:spPr>
            <a:xfrm>
              <a:off x="722447" y="1958297"/>
              <a:ext cx="654342" cy="386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28"/>
            <p:cNvPicPr preferRelativeResize="0"/>
            <p:nvPr/>
          </p:nvPicPr>
          <p:blipFill rotWithShape="1">
            <a:blip r:embed="rId6">
              <a:alphaModFix/>
            </a:blip>
            <a:srcRect b="7242" l="22660" r="66672" t="7250"/>
            <a:stretch/>
          </p:blipFill>
          <p:spPr>
            <a:xfrm>
              <a:off x="807509" y="1959541"/>
              <a:ext cx="615092" cy="3015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5" name="Google Shape;155;p28"/>
          <p:cNvGrpSpPr/>
          <p:nvPr/>
        </p:nvGrpSpPr>
        <p:grpSpPr>
          <a:xfrm>
            <a:off x="1526863" y="3400271"/>
            <a:ext cx="1402547" cy="505658"/>
            <a:chOff x="722447" y="1958297"/>
            <a:chExt cx="700153" cy="386825"/>
          </a:xfrm>
        </p:grpSpPr>
        <p:pic>
          <p:nvPicPr>
            <p:cNvPr id="156" name="Google Shape;156;p28"/>
            <p:cNvPicPr preferRelativeResize="0"/>
            <p:nvPr/>
          </p:nvPicPr>
          <p:blipFill rotWithShape="1">
            <a:blip r:embed="rId5">
              <a:alphaModFix/>
            </a:blip>
            <a:srcRect b="0" l="28995" r="40052" t="0"/>
            <a:stretch/>
          </p:blipFill>
          <p:spPr>
            <a:xfrm>
              <a:off x="722447" y="1958297"/>
              <a:ext cx="654342" cy="386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28"/>
            <p:cNvPicPr preferRelativeResize="0"/>
            <p:nvPr/>
          </p:nvPicPr>
          <p:blipFill rotWithShape="1">
            <a:blip r:embed="rId6">
              <a:alphaModFix/>
            </a:blip>
            <a:srcRect b="7242" l="22660" r="66672" t="7250"/>
            <a:stretch/>
          </p:blipFill>
          <p:spPr>
            <a:xfrm>
              <a:off x="807509" y="1959541"/>
              <a:ext cx="615092" cy="30151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" name="Google Shape;158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9850" y="1554237"/>
            <a:ext cx="2769600" cy="13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8"/>
          <p:cNvSpPr/>
          <p:nvPr/>
        </p:nvSpPr>
        <p:spPr>
          <a:xfrm>
            <a:off x="1997375" y="947950"/>
            <a:ext cx="873000" cy="6537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D2D2FF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mfortaa"/>
                <a:ea typeface="Comfortaa"/>
                <a:cs typeface="Comfortaa"/>
                <a:sym typeface="Comfortaa"/>
              </a:rPr>
              <a:t>… I don’t feel strong ..</a:t>
            </a:r>
            <a:endParaRPr sz="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0" name="Google Shape;160;p28"/>
          <p:cNvSpPr/>
          <p:nvPr/>
        </p:nvSpPr>
        <p:spPr>
          <a:xfrm>
            <a:off x="159850" y="947950"/>
            <a:ext cx="873000" cy="653700"/>
          </a:xfrm>
          <a:prstGeom prst="wedgeEllipseCallout">
            <a:avLst>
              <a:gd fmla="val 22293" name="adj1"/>
              <a:gd fmla="val 66716" name="adj2"/>
            </a:avLst>
          </a:prstGeom>
          <a:solidFill>
            <a:srgbClr val="F7E8BA">
              <a:alpha val="96080"/>
            </a:srgbClr>
          </a:solidFill>
          <a:ln cap="flat" cmpd="sng" w="9525">
            <a:solidFill>
              <a:srgbClr val="783F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mfortaa"/>
                <a:ea typeface="Comfortaa"/>
                <a:cs typeface="Comfortaa"/>
                <a:sym typeface="Comfortaa"/>
              </a:rPr>
              <a:t>… keep trying to fund raise ...</a:t>
            </a:r>
            <a:endParaRPr sz="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1" name="Google Shape;161;p28"/>
          <p:cNvSpPr/>
          <p:nvPr/>
        </p:nvSpPr>
        <p:spPr>
          <a:xfrm>
            <a:off x="3207725" y="1961475"/>
            <a:ext cx="1022400" cy="570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mfortaa"/>
                <a:ea typeface="Comfortaa"/>
                <a:cs typeface="Comfortaa"/>
                <a:sym typeface="Comfortaa"/>
              </a:rPr>
              <a:t>Visual Features</a:t>
            </a:r>
            <a:endParaRPr b="1"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2" name="Google Shape;162;p28"/>
          <p:cNvSpPr/>
          <p:nvPr/>
        </p:nvSpPr>
        <p:spPr>
          <a:xfrm>
            <a:off x="3207725" y="3317785"/>
            <a:ext cx="1022400" cy="5703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mfortaa"/>
                <a:ea typeface="Comfortaa"/>
                <a:cs typeface="Comfortaa"/>
                <a:sym typeface="Comfortaa"/>
              </a:rPr>
              <a:t>Audio</a:t>
            </a:r>
            <a:r>
              <a:rPr b="1" lang="en" sz="1200">
                <a:latin typeface="Comfortaa"/>
                <a:ea typeface="Comfortaa"/>
                <a:cs typeface="Comfortaa"/>
                <a:sym typeface="Comfortaa"/>
              </a:rPr>
              <a:t> Features</a:t>
            </a:r>
            <a:endParaRPr b="1"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3" name="Google Shape;163;p28"/>
          <p:cNvSpPr/>
          <p:nvPr/>
        </p:nvSpPr>
        <p:spPr>
          <a:xfrm>
            <a:off x="4547275" y="2571750"/>
            <a:ext cx="1402500" cy="696300"/>
          </a:xfrm>
          <a:prstGeom prst="roundRect">
            <a:avLst>
              <a:gd fmla="val 16667" name="adj"/>
            </a:avLst>
          </a:prstGeom>
          <a:solidFill>
            <a:srgbClr val="DBFF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mfortaa"/>
                <a:ea typeface="Comfortaa"/>
                <a:cs typeface="Comfortaa"/>
                <a:sym typeface="Comfortaa"/>
              </a:rPr>
              <a:t>Audio-Visual Network</a:t>
            </a:r>
            <a:endParaRPr b="1" sz="1200"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164" name="Google Shape;164;p28"/>
          <p:cNvGrpSpPr/>
          <p:nvPr/>
        </p:nvGrpSpPr>
        <p:grpSpPr>
          <a:xfrm>
            <a:off x="6248500" y="2222112"/>
            <a:ext cx="2769650" cy="1384825"/>
            <a:chOff x="6248500" y="2134275"/>
            <a:chExt cx="2769650" cy="1384825"/>
          </a:xfrm>
        </p:grpSpPr>
        <p:pic>
          <p:nvPicPr>
            <p:cNvPr id="165" name="Google Shape;165;p28"/>
            <p:cNvPicPr preferRelativeResize="0"/>
            <p:nvPr/>
          </p:nvPicPr>
          <p:blipFill rotWithShape="1">
            <a:blip r:embed="rId7">
              <a:alphaModFix/>
            </a:blip>
            <a:srcRect b="0" l="0" r="49361" t="0"/>
            <a:stretch/>
          </p:blipFill>
          <p:spPr>
            <a:xfrm>
              <a:off x="6248500" y="2134300"/>
              <a:ext cx="1402500" cy="138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28"/>
            <p:cNvPicPr preferRelativeResize="0"/>
            <p:nvPr/>
          </p:nvPicPr>
          <p:blipFill rotWithShape="1">
            <a:blip r:embed="rId8">
              <a:alphaModFix/>
            </a:blip>
            <a:srcRect b="0" l="49361" r="0" t="0"/>
            <a:stretch/>
          </p:blipFill>
          <p:spPr>
            <a:xfrm>
              <a:off x="7615650" y="2134275"/>
              <a:ext cx="1402500" cy="1384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7" name="Google Shape;167;p28"/>
          <p:cNvGrpSpPr/>
          <p:nvPr/>
        </p:nvGrpSpPr>
        <p:grpSpPr>
          <a:xfrm>
            <a:off x="7651000" y="1777979"/>
            <a:ext cx="462702" cy="469870"/>
            <a:chOff x="6402475" y="1236919"/>
            <a:chExt cx="577800" cy="570300"/>
          </a:xfrm>
        </p:grpSpPr>
        <p:pic>
          <p:nvPicPr>
            <p:cNvPr id="168" name="Google Shape;168;p2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474525" y="1262275"/>
              <a:ext cx="505650" cy="505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" name="Google Shape;169;p28"/>
            <p:cNvSpPr/>
            <p:nvPr/>
          </p:nvSpPr>
          <p:spPr>
            <a:xfrm>
              <a:off x="6402475" y="1236919"/>
              <a:ext cx="577800" cy="570300"/>
            </a:xfrm>
            <a:prstGeom prst="noSmoking">
              <a:avLst>
                <a:gd fmla="val 8170" name="adj"/>
              </a:avLst>
            </a:prstGeom>
            <a:solidFill>
              <a:srgbClr val="FF0000"/>
            </a:solidFill>
            <a:ln cap="flat" cmpd="sng" w="952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0" name="Google Shape;170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48497" y="1804620"/>
            <a:ext cx="404924" cy="4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8"/>
          <p:cNvSpPr/>
          <p:nvPr/>
        </p:nvSpPr>
        <p:spPr>
          <a:xfrm>
            <a:off x="6598746" y="1567560"/>
            <a:ext cx="873000" cy="653700"/>
          </a:xfrm>
          <a:prstGeom prst="wedgeEllipseCallout">
            <a:avLst>
              <a:gd fmla="val 22293" name="adj1"/>
              <a:gd fmla="val 66716" name="adj2"/>
            </a:avLst>
          </a:prstGeom>
          <a:solidFill>
            <a:srgbClr val="F7E8BA">
              <a:alpha val="96080"/>
            </a:srgbClr>
          </a:solidFill>
          <a:ln cap="flat" cmpd="sng" w="9525">
            <a:solidFill>
              <a:srgbClr val="783F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mfortaa"/>
                <a:ea typeface="Comfortaa"/>
                <a:cs typeface="Comfortaa"/>
                <a:sym typeface="Comfortaa"/>
              </a:rPr>
              <a:t>… keep trying to fund raise ...</a:t>
            </a:r>
            <a:endParaRPr sz="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2" name="Google Shape;172;p28"/>
          <p:cNvSpPr txBox="1"/>
          <p:nvPr/>
        </p:nvSpPr>
        <p:spPr>
          <a:xfrm>
            <a:off x="6248500" y="3908674"/>
            <a:ext cx="2769600" cy="239100"/>
          </a:xfrm>
          <a:prstGeom prst="rect">
            <a:avLst/>
          </a:prstGeom>
          <a:solidFill>
            <a:srgbClr val="B1EB9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mfortaa"/>
                <a:ea typeface="Comfortaa"/>
                <a:cs typeface="Comfortaa"/>
                <a:sym typeface="Comfortaa"/>
              </a:rPr>
              <a:t>Isolated Target Speaker</a:t>
            </a:r>
            <a:endParaRPr b="1"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3" name="Google Shape;173;p28"/>
          <p:cNvSpPr txBox="1"/>
          <p:nvPr/>
        </p:nvSpPr>
        <p:spPr>
          <a:xfrm>
            <a:off x="172925" y="2942090"/>
            <a:ext cx="2769600" cy="239100"/>
          </a:xfrm>
          <a:prstGeom prst="rect">
            <a:avLst/>
          </a:prstGeom>
          <a:solidFill>
            <a:srgbClr val="FFE69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latin typeface="Comfortaa"/>
                <a:ea typeface="Comfortaa"/>
                <a:cs typeface="Comfortaa"/>
                <a:sym typeface="Comfortaa"/>
              </a:rPr>
              <a:t>Visual Stream Input</a:t>
            </a:r>
            <a:endParaRPr b="1" sz="10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74" name="Google Shape;174;p28"/>
          <p:cNvCxnSpPr>
            <a:stCxn id="158" idx="3"/>
            <a:endCxn id="161" idx="1"/>
          </p:cNvCxnSpPr>
          <p:nvPr/>
        </p:nvCxnSpPr>
        <p:spPr>
          <a:xfrm>
            <a:off x="2929450" y="2246637"/>
            <a:ext cx="278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5" name="Google Shape;175;p28"/>
          <p:cNvCxnSpPr>
            <a:stCxn id="157" idx="3"/>
            <a:endCxn id="162" idx="1"/>
          </p:cNvCxnSpPr>
          <p:nvPr/>
        </p:nvCxnSpPr>
        <p:spPr>
          <a:xfrm>
            <a:off x="2929410" y="3598966"/>
            <a:ext cx="278400" cy="3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6" name="Google Shape;176;p28"/>
          <p:cNvCxnSpPr>
            <a:stCxn id="161" idx="3"/>
            <a:endCxn id="163" idx="1"/>
          </p:cNvCxnSpPr>
          <p:nvPr/>
        </p:nvCxnSpPr>
        <p:spPr>
          <a:xfrm>
            <a:off x="4230125" y="2246625"/>
            <a:ext cx="317100" cy="673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7" name="Google Shape;177;p28"/>
          <p:cNvCxnSpPr>
            <a:stCxn id="162" idx="3"/>
            <a:endCxn id="163" idx="1"/>
          </p:cNvCxnSpPr>
          <p:nvPr/>
        </p:nvCxnSpPr>
        <p:spPr>
          <a:xfrm flipH="1" rot="10800000">
            <a:off x="4230125" y="2919835"/>
            <a:ext cx="317100" cy="683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8" name="Google Shape;178;p28"/>
          <p:cNvCxnSpPr>
            <a:stCxn id="163" idx="3"/>
            <a:endCxn id="165" idx="1"/>
          </p:cNvCxnSpPr>
          <p:nvPr/>
        </p:nvCxnSpPr>
        <p:spPr>
          <a:xfrm flipH="1" rot="10800000">
            <a:off x="5949775" y="2914500"/>
            <a:ext cx="298800" cy="5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179" name="Google Shape;179;p28"/>
          <p:cNvGrpSpPr/>
          <p:nvPr/>
        </p:nvGrpSpPr>
        <p:grpSpPr>
          <a:xfrm>
            <a:off x="6455576" y="3569253"/>
            <a:ext cx="2358924" cy="394137"/>
            <a:chOff x="6248497" y="4147772"/>
            <a:chExt cx="2358924" cy="394137"/>
          </a:xfrm>
        </p:grpSpPr>
        <p:pic>
          <p:nvPicPr>
            <p:cNvPr id="180" name="Google Shape;180;p28"/>
            <p:cNvPicPr preferRelativeResize="0"/>
            <p:nvPr/>
          </p:nvPicPr>
          <p:blipFill rotWithShape="1">
            <a:blip r:embed="rId6">
              <a:alphaModFix/>
            </a:blip>
            <a:srcRect b="7242" l="22846" r="66487" t="7250"/>
            <a:stretch/>
          </p:blipFill>
          <p:spPr>
            <a:xfrm>
              <a:off x="6248497" y="4147772"/>
              <a:ext cx="1232150" cy="3941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28"/>
            <p:cNvPicPr preferRelativeResize="0"/>
            <p:nvPr/>
          </p:nvPicPr>
          <p:blipFill rotWithShape="1">
            <a:blip r:embed="rId6">
              <a:alphaModFix/>
            </a:blip>
            <a:srcRect b="7242" l="22660" r="66672" t="7250"/>
            <a:stretch/>
          </p:blipFill>
          <p:spPr>
            <a:xfrm>
              <a:off x="7375271" y="4147775"/>
              <a:ext cx="1232149" cy="3941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/>
        </p:nvSpPr>
        <p:spPr>
          <a:xfrm>
            <a:off x="1316375" y="152075"/>
            <a:ext cx="6512400" cy="6963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Why do we need Visual Stream?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87" name="Google Shape;1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00" y="152075"/>
            <a:ext cx="696300" cy="6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8850" y="133275"/>
            <a:ext cx="733900" cy="7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9"/>
          <p:cNvSpPr txBox="1"/>
          <p:nvPr/>
        </p:nvSpPr>
        <p:spPr>
          <a:xfrm>
            <a:off x="490775" y="1130100"/>
            <a:ext cx="816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The task of </a:t>
            </a: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separating</a:t>
            </a: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the speech can be done using the audio modality alone.</a:t>
            </a:r>
            <a:endParaRPr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"/>
              <a:buChar char="○"/>
            </a:pP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Very </a:t>
            </a:r>
            <a:r>
              <a:rPr b="1"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hard to accomplish</a:t>
            </a: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this using solely the audio modality. </a:t>
            </a:r>
            <a:endParaRPr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"/>
              <a:buChar char="○"/>
            </a:pP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Audio alone falls short is bringing all the information.</a:t>
            </a:r>
            <a:endParaRPr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"/>
              <a:buChar char="○"/>
            </a:pPr>
            <a:r>
              <a:rPr b="1"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Permutation</a:t>
            </a:r>
            <a:r>
              <a:rPr b="1"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problem: </a:t>
            </a: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No easy way to associate each separated audio source with its corresponding speaker in the video (example - play this particular speaker)</a:t>
            </a:r>
            <a:b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		Play the lady’s voice - </a:t>
            </a:r>
            <a:b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"/>
              <a:buChar char="●"/>
            </a:pPr>
            <a:r>
              <a:rPr b="1"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Visual stream</a:t>
            </a: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along with the auditory input has proven to be extremely beneficial.</a:t>
            </a:r>
            <a:endParaRPr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"/>
              <a:buChar char="○"/>
            </a:pP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Visual stream allows us to “</a:t>
            </a:r>
            <a:r>
              <a:rPr b="1"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focus</a:t>
            </a: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” the audio on the desired target speakers.</a:t>
            </a:r>
            <a:endParaRPr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"/>
              <a:buChar char="○"/>
            </a:pP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It also improves the overall </a:t>
            </a:r>
            <a:r>
              <a:rPr b="1"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speaker separation performance</a:t>
            </a: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. </a:t>
            </a:r>
            <a:endParaRPr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0" name="Google Shape;190;p29"/>
          <p:cNvSpPr txBox="1"/>
          <p:nvPr/>
        </p:nvSpPr>
        <p:spPr>
          <a:xfrm>
            <a:off x="-9400" y="4805000"/>
            <a:ext cx="9153300" cy="3384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Contact: {sindhu.hegde, aditya.ag, bipasha.sen, radrabha.m}@research.iiit.ac.in</a:t>
            </a:r>
            <a:endParaRPr b="1" sz="11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191" name="Google Shape;191;p29"/>
          <p:cNvGrpSpPr/>
          <p:nvPr/>
        </p:nvGrpSpPr>
        <p:grpSpPr>
          <a:xfrm>
            <a:off x="4358191" y="2493017"/>
            <a:ext cx="1787532" cy="893754"/>
            <a:chOff x="6248500" y="2275447"/>
            <a:chExt cx="2769650" cy="1384806"/>
          </a:xfrm>
        </p:grpSpPr>
        <p:pic>
          <p:nvPicPr>
            <p:cNvPr id="192" name="Google Shape;192;p29"/>
            <p:cNvPicPr preferRelativeResize="0"/>
            <p:nvPr/>
          </p:nvPicPr>
          <p:blipFill rotWithShape="1">
            <a:blip r:embed="rId5">
              <a:alphaModFix/>
            </a:blip>
            <a:srcRect b="0" l="0" r="49361" t="0"/>
            <a:stretch/>
          </p:blipFill>
          <p:spPr>
            <a:xfrm>
              <a:off x="6248500" y="2275453"/>
              <a:ext cx="1402500" cy="138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29"/>
            <p:cNvPicPr preferRelativeResize="0"/>
            <p:nvPr/>
          </p:nvPicPr>
          <p:blipFill rotWithShape="1">
            <a:blip r:embed="rId6">
              <a:alphaModFix/>
            </a:blip>
            <a:srcRect b="0" l="49361" r="0" t="0"/>
            <a:stretch/>
          </p:blipFill>
          <p:spPr>
            <a:xfrm>
              <a:off x="7615650" y="2275447"/>
              <a:ext cx="1402500" cy="1384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/>
        </p:nvSpPr>
        <p:spPr>
          <a:xfrm>
            <a:off x="1316375" y="152075"/>
            <a:ext cx="6512400" cy="6963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Audio-Visual Network: </a:t>
            </a:r>
            <a:r>
              <a:rPr b="1" lang="en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Architecture Overview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99" name="Google Shape;1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00" y="152075"/>
            <a:ext cx="696300" cy="6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8850" y="133275"/>
            <a:ext cx="733900" cy="7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0"/>
          <p:cNvSpPr txBox="1"/>
          <p:nvPr/>
        </p:nvSpPr>
        <p:spPr>
          <a:xfrm>
            <a:off x="-9400" y="4805000"/>
            <a:ext cx="9153300" cy="3384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Contact: {sindhu.hegde, aditya.ag, bipasha.sen, radrabha.m}@research.iiit.ac.in</a:t>
            </a:r>
            <a:endParaRPr b="1" sz="11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2" name="Google Shape;202;p30"/>
          <p:cNvSpPr/>
          <p:nvPr/>
        </p:nvSpPr>
        <p:spPr>
          <a:xfrm>
            <a:off x="5389925" y="893821"/>
            <a:ext cx="2022000" cy="2385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0"/>
          <p:cNvSpPr/>
          <p:nvPr/>
        </p:nvSpPr>
        <p:spPr>
          <a:xfrm>
            <a:off x="1002225" y="893821"/>
            <a:ext cx="4174800" cy="2385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4221" y="3652098"/>
            <a:ext cx="735561" cy="60751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5" name="Google Shape;20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95536" y="3783152"/>
            <a:ext cx="735562" cy="60751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6" name="Google Shape;206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17458" y="3902269"/>
            <a:ext cx="735562" cy="60751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7" name="Google Shape;207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24077" y="4009505"/>
            <a:ext cx="735562" cy="60751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8" name="Google Shape;208;p30"/>
          <p:cNvPicPr preferRelativeResize="0"/>
          <p:nvPr/>
        </p:nvPicPr>
        <p:blipFill rotWithShape="1">
          <a:blip r:embed="rId9">
            <a:alphaModFix/>
          </a:blip>
          <a:srcRect b="0" l="-89" r="90" t="0"/>
          <a:stretch/>
        </p:blipFill>
        <p:spPr>
          <a:xfrm>
            <a:off x="6445050" y="4451646"/>
            <a:ext cx="1333935" cy="34838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0"/>
          <p:cNvSpPr txBox="1"/>
          <p:nvPr/>
        </p:nvSpPr>
        <p:spPr>
          <a:xfrm>
            <a:off x="3273525" y="3675196"/>
            <a:ext cx="787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Comfortaa"/>
                <a:ea typeface="Comfortaa"/>
                <a:cs typeface="Comfortaa"/>
                <a:sym typeface="Comfortaa"/>
              </a:rPr>
              <a:t>Tx514</a:t>
            </a:r>
            <a:endParaRPr b="1" sz="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0" name="Google Shape;210;p30"/>
          <p:cNvSpPr txBox="1"/>
          <p:nvPr/>
        </p:nvSpPr>
        <p:spPr>
          <a:xfrm>
            <a:off x="1986235" y="4588411"/>
            <a:ext cx="1211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Comfortaa"/>
                <a:ea typeface="Comfortaa"/>
                <a:cs typeface="Comfortaa"/>
                <a:sym typeface="Comfortaa"/>
              </a:rPr>
              <a:t>(T/4)x3x96x96</a:t>
            </a:r>
            <a:endParaRPr b="1" sz="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1" name="Google Shape;211;p30"/>
          <p:cNvSpPr/>
          <p:nvPr/>
        </p:nvSpPr>
        <p:spPr>
          <a:xfrm>
            <a:off x="1649725" y="2313946"/>
            <a:ext cx="1268700" cy="765000"/>
          </a:xfrm>
          <a:prstGeom prst="trapezoid">
            <a:avLst>
              <a:gd fmla="val 25000" name="adj"/>
            </a:avLst>
          </a:prstGeom>
          <a:solidFill>
            <a:srgbClr val="D8FFFF"/>
          </a:solidFill>
          <a:ln cap="flat" cmpd="sng" w="1905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mfortaa"/>
                <a:ea typeface="Comfortaa"/>
                <a:cs typeface="Comfortaa"/>
                <a:sym typeface="Comfortaa"/>
              </a:rPr>
              <a:t>Visual Encoder</a:t>
            </a:r>
            <a:endParaRPr b="1"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omfortaa"/>
                <a:ea typeface="Comfortaa"/>
                <a:cs typeface="Comfortaa"/>
                <a:sym typeface="Comfortaa"/>
              </a:rPr>
              <a:t>(3D Conv Block)</a:t>
            </a:r>
            <a:endParaRPr b="1" sz="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2" name="Google Shape;212;p30"/>
          <p:cNvSpPr/>
          <p:nvPr/>
        </p:nvSpPr>
        <p:spPr>
          <a:xfrm>
            <a:off x="3596250" y="2314046"/>
            <a:ext cx="1268700" cy="765000"/>
          </a:xfrm>
          <a:prstGeom prst="trapezoid">
            <a:avLst>
              <a:gd fmla="val 25000" name="adj"/>
            </a:avLst>
          </a:prstGeom>
          <a:solidFill>
            <a:srgbClr val="FFE0E0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mfortaa"/>
                <a:ea typeface="Comfortaa"/>
                <a:cs typeface="Comfortaa"/>
                <a:sym typeface="Comfortaa"/>
              </a:rPr>
              <a:t>Speech Encoder</a:t>
            </a:r>
            <a:endParaRPr b="1"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omfortaa"/>
                <a:ea typeface="Comfortaa"/>
                <a:cs typeface="Comfortaa"/>
                <a:sym typeface="Comfortaa"/>
              </a:rPr>
              <a:t>(1D Conv Block)</a:t>
            </a:r>
            <a:endParaRPr b="1" sz="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3" name="Google Shape;213;p30"/>
          <p:cNvSpPr/>
          <p:nvPr/>
        </p:nvSpPr>
        <p:spPr>
          <a:xfrm>
            <a:off x="2023141" y="1635676"/>
            <a:ext cx="312900" cy="294600"/>
          </a:xfrm>
          <a:prstGeom prst="rect">
            <a:avLst/>
          </a:prstGeom>
          <a:solidFill>
            <a:srgbClr val="D8FFFF"/>
          </a:solidFill>
          <a:ln cap="flat" cmpd="sng" w="1905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0"/>
          <p:cNvSpPr/>
          <p:nvPr/>
        </p:nvSpPr>
        <p:spPr>
          <a:xfrm>
            <a:off x="2050262" y="1672613"/>
            <a:ext cx="312900" cy="294600"/>
          </a:xfrm>
          <a:prstGeom prst="rect">
            <a:avLst/>
          </a:prstGeom>
          <a:solidFill>
            <a:srgbClr val="D8FFFF"/>
          </a:solidFill>
          <a:ln cap="flat" cmpd="sng" w="1905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0"/>
          <p:cNvSpPr/>
          <p:nvPr/>
        </p:nvSpPr>
        <p:spPr>
          <a:xfrm>
            <a:off x="2087198" y="1709549"/>
            <a:ext cx="312900" cy="294600"/>
          </a:xfrm>
          <a:prstGeom prst="rect">
            <a:avLst/>
          </a:prstGeom>
          <a:solidFill>
            <a:srgbClr val="D8FFFF"/>
          </a:solidFill>
          <a:ln cap="flat" cmpd="sng" w="1905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0"/>
          <p:cNvSpPr/>
          <p:nvPr/>
        </p:nvSpPr>
        <p:spPr>
          <a:xfrm>
            <a:off x="2124135" y="1746486"/>
            <a:ext cx="312900" cy="294600"/>
          </a:xfrm>
          <a:prstGeom prst="rect">
            <a:avLst/>
          </a:prstGeom>
          <a:solidFill>
            <a:srgbClr val="D8FFFF"/>
          </a:solidFill>
          <a:ln cap="flat" cmpd="sng" w="1905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0"/>
          <p:cNvSpPr/>
          <p:nvPr/>
        </p:nvSpPr>
        <p:spPr>
          <a:xfrm>
            <a:off x="3974252" y="1635838"/>
            <a:ext cx="312900" cy="294600"/>
          </a:xfrm>
          <a:prstGeom prst="rect">
            <a:avLst/>
          </a:prstGeom>
          <a:solidFill>
            <a:srgbClr val="FFE0E0"/>
          </a:solidFill>
          <a:ln cap="flat" cmpd="sng" w="19050">
            <a:solidFill>
              <a:srgbClr val="5B0F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0"/>
          <p:cNvSpPr/>
          <p:nvPr/>
        </p:nvSpPr>
        <p:spPr>
          <a:xfrm>
            <a:off x="4001373" y="1672775"/>
            <a:ext cx="312900" cy="294600"/>
          </a:xfrm>
          <a:prstGeom prst="rect">
            <a:avLst/>
          </a:prstGeom>
          <a:solidFill>
            <a:srgbClr val="FFE0E0"/>
          </a:solidFill>
          <a:ln cap="flat" cmpd="sng" w="19050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0"/>
          <p:cNvSpPr/>
          <p:nvPr/>
        </p:nvSpPr>
        <p:spPr>
          <a:xfrm>
            <a:off x="4038309" y="1709712"/>
            <a:ext cx="312900" cy="294600"/>
          </a:xfrm>
          <a:prstGeom prst="rect">
            <a:avLst/>
          </a:prstGeom>
          <a:solidFill>
            <a:srgbClr val="FFE0E0"/>
          </a:solidFill>
          <a:ln cap="flat" cmpd="sng" w="19050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0"/>
          <p:cNvSpPr/>
          <p:nvPr/>
        </p:nvSpPr>
        <p:spPr>
          <a:xfrm>
            <a:off x="4075246" y="1746648"/>
            <a:ext cx="312900" cy="294600"/>
          </a:xfrm>
          <a:prstGeom prst="rect">
            <a:avLst/>
          </a:prstGeom>
          <a:solidFill>
            <a:srgbClr val="FFE0E0"/>
          </a:solidFill>
          <a:ln cap="flat" cmpd="sng" w="19050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0"/>
          <p:cNvSpPr/>
          <p:nvPr/>
        </p:nvSpPr>
        <p:spPr>
          <a:xfrm>
            <a:off x="2705150" y="1134563"/>
            <a:ext cx="1217100" cy="294600"/>
          </a:xfrm>
          <a:prstGeom prst="rect">
            <a:avLst/>
          </a:prstGeom>
          <a:solidFill>
            <a:srgbClr val="D7FFC9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mfortaa"/>
                <a:ea typeface="Comfortaa"/>
                <a:cs typeface="Comfortaa"/>
                <a:sym typeface="Comfortaa"/>
              </a:rPr>
              <a:t>Concatenation</a:t>
            </a:r>
            <a:endParaRPr b="1"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2" name="Google Shape;222;p30"/>
          <p:cNvSpPr txBox="1"/>
          <p:nvPr/>
        </p:nvSpPr>
        <p:spPr>
          <a:xfrm>
            <a:off x="956830" y="893808"/>
            <a:ext cx="82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mfortaa"/>
                <a:ea typeface="Comfortaa"/>
                <a:cs typeface="Comfortaa"/>
                <a:sym typeface="Comfortaa"/>
              </a:rPr>
              <a:t>Encoder</a:t>
            </a:r>
            <a:endParaRPr b="1" sz="1000"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223" name="Google Shape;223;p30"/>
          <p:cNvGrpSpPr/>
          <p:nvPr/>
        </p:nvGrpSpPr>
        <p:grpSpPr>
          <a:xfrm>
            <a:off x="5542427" y="1288971"/>
            <a:ext cx="1268700" cy="902434"/>
            <a:chOff x="4600907" y="429250"/>
            <a:chExt cx="1268700" cy="902434"/>
          </a:xfrm>
        </p:grpSpPr>
        <p:sp>
          <p:nvSpPr>
            <p:cNvPr id="224" name="Google Shape;224;p30"/>
            <p:cNvSpPr/>
            <p:nvPr/>
          </p:nvSpPr>
          <p:spPr>
            <a:xfrm rot="10800000">
              <a:off x="4600907" y="429250"/>
              <a:ext cx="1268700" cy="776400"/>
            </a:xfrm>
            <a:prstGeom prst="trapezoid">
              <a:avLst>
                <a:gd fmla="val 25000" name="adj"/>
              </a:avLst>
            </a:prstGeom>
            <a:solidFill>
              <a:srgbClr val="FFF0C4"/>
            </a:solidFill>
            <a:ln cap="flat" cmpd="sng" w="19050">
              <a:solidFill>
                <a:srgbClr val="7F6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25" name="Google Shape;225;p30"/>
            <p:cNvSpPr txBox="1"/>
            <p:nvPr/>
          </p:nvSpPr>
          <p:spPr>
            <a:xfrm>
              <a:off x="4714904" y="500384"/>
              <a:ext cx="10443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Comfortaa"/>
                  <a:ea typeface="Comfortaa"/>
                  <a:cs typeface="Comfortaa"/>
                  <a:sym typeface="Comfortaa"/>
                </a:rPr>
                <a:t>Speech Decoder</a:t>
              </a:r>
              <a:endParaRPr b="1" sz="1000">
                <a:latin typeface="Comfortaa"/>
                <a:ea typeface="Comfortaa"/>
                <a:cs typeface="Comfortaa"/>
                <a:sym typeface="Comforta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rPr>
                <a:t>(1D Conv Block)</a:t>
              </a:r>
              <a:endParaRPr b="1" sz="8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cxnSp>
        <p:nvCxnSpPr>
          <p:cNvPr id="226" name="Google Shape;226;p30"/>
          <p:cNvCxnSpPr>
            <a:stCxn id="221" idx="0"/>
            <a:endCxn id="224" idx="2"/>
          </p:cNvCxnSpPr>
          <p:nvPr/>
        </p:nvCxnSpPr>
        <p:spPr>
          <a:xfrm flipH="1" rot="-5400000">
            <a:off x="4668050" y="-219787"/>
            <a:ext cx="154500" cy="2863200"/>
          </a:xfrm>
          <a:prstGeom prst="bentConnector3">
            <a:avLst>
              <a:gd fmla="val -86626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7" name="Google Shape;227;p30"/>
          <p:cNvCxnSpPr>
            <a:stCxn id="224" idx="0"/>
          </p:cNvCxnSpPr>
          <p:nvPr/>
        </p:nvCxnSpPr>
        <p:spPr>
          <a:xfrm flipH="1">
            <a:off x="6173477" y="2065371"/>
            <a:ext cx="3300" cy="447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228" name="Google Shape;228;p30"/>
          <p:cNvGrpSpPr/>
          <p:nvPr/>
        </p:nvGrpSpPr>
        <p:grpSpPr>
          <a:xfrm>
            <a:off x="6000077" y="3652101"/>
            <a:ext cx="357000" cy="338700"/>
            <a:chOff x="5058557" y="2944780"/>
            <a:chExt cx="357000" cy="338700"/>
          </a:xfrm>
        </p:grpSpPr>
        <p:sp>
          <p:nvSpPr>
            <p:cNvPr id="229" name="Google Shape;229;p30"/>
            <p:cNvSpPr/>
            <p:nvPr/>
          </p:nvSpPr>
          <p:spPr>
            <a:xfrm>
              <a:off x="5058557" y="2944780"/>
              <a:ext cx="357000" cy="338700"/>
            </a:xfrm>
            <a:prstGeom prst="ellipse">
              <a:avLst/>
            </a:prstGeom>
            <a:solidFill>
              <a:srgbClr val="D9D2E9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2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30" name="Google Shape;230;p30"/>
            <p:cNvSpPr txBox="1"/>
            <p:nvPr/>
          </p:nvSpPr>
          <p:spPr>
            <a:xfrm>
              <a:off x="5070788" y="2971855"/>
              <a:ext cx="312900" cy="29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latin typeface="Comfortaa"/>
                  <a:ea typeface="Comfortaa"/>
                  <a:cs typeface="Comfortaa"/>
                  <a:sym typeface="Comfortaa"/>
                </a:rPr>
                <a:t>+</a:t>
              </a:r>
              <a:endParaRPr b="1" sz="22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cxnSp>
        <p:nvCxnSpPr>
          <p:cNvPr id="231" name="Google Shape;231;p30"/>
          <p:cNvCxnSpPr>
            <a:endCxn id="229" idx="0"/>
          </p:cNvCxnSpPr>
          <p:nvPr/>
        </p:nvCxnSpPr>
        <p:spPr>
          <a:xfrm>
            <a:off x="6173477" y="2887101"/>
            <a:ext cx="5100" cy="765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2" name="Google Shape;232;p30"/>
          <p:cNvCxnSpPr>
            <a:stCxn id="233" idx="3"/>
            <a:endCxn id="229" idx="2"/>
          </p:cNvCxnSpPr>
          <p:nvPr/>
        </p:nvCxnSpPr>
        <p:spPr>
          <a:xfrm flipH="1" rot="10800000">
            <a:off x="4646418" y="3821484"/>
            <a:ext cx="1353600" cy="5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34" name="Google Shape;234;p30"/>
          <p:cNvSpPr txBox="1"/>
          <p:nvPr/>
        </p:nvSpPr>
        <p:spPr>
          <a:xfrm>
            <a:off x="6637534" y="893808"/>
            <a:ext cx="82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mfortaa"/>
                <a:ea typeface="Comfortaa"/>
                <a:cs typeface="Comfortaa"/>
                <a:sym typeface="Comfortaa"/>
              </a:rPr>
              <a:t>Decoder</a:t>
            </a:r>
            <a:endParaRPr b="1" sz="10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35" name="Google Shape;235;p30"/>
          <p:cNvCxnSpPr>
            <a:stCxn id="229" idx="6"/>
            <a:endCxn id="236" idx="1"/>
          </p:cNvCxnSpPr>
          <p:nvPr/>
        </p:nvCxnSpPr>
        <p:spPr>
          <a:xfrm flipH="1" rot="10800000">
            <a:off x="6357077" y="3815451"/>
            <a:ext cx="342600" cy="6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7" name="Google Shape;237;p30"/>
          <p:cNvCxnSpPr>
            <a:stCxn id="233" idx="0"/>
            <a:endCxn id="212" idx="2"/>
          </p:cNvCxnSpPr>
          <p:nvPr/>
        </p:nvCxnSpPr>
        <p:spPr>
          <a:xfrm rot="10800000">
            <a:off x="4230618" y="3078897"/>
            <a:ext cx="3600" cy="483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8" name="Google Shape;238;p30"/>
          <p:cNvCxnSpPr>
            <a:stCxn id="213" idx="0"/>
            <a:endCxn id="221" idx="2"/>
          </p:cNvCxnSpPr>
          <p:nvPr/>
        </p:nvCxnSpPr>
        <p:spPr>
          <a:xfrm flipH="1" rot="10800000">
            <a:off x="2179591" y="1429276"/>
            <a:ext cx="1134000" cy="20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9" name="Google Shape;239;p30"/>
          <p:cNvCxnSpPr>
            <a:stCxn id="217" idx="0"/>
            <a:endCxn id="221" idx="2"/>
          </p:cNvCxnSpPr>
          <p:nvPr/>
        </p:nvCxnSpPr>
        <p:spPr>
          <a:xfrm rot="10800000">
            <a:off x="3313802" y="1429138"/>
            <a:ext cx="816900" cy="206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33" name="Google Shape;233;p30"/>
          <p:cNvPicPr preferRelativeResize="0"/>
          <p:nvPr/>
        </p:nvPicPr>
        <p:blipFill rotWithShape="1">
          <a:blip r:embed="rId10">
            <a:alphaModFix/>
          </a:blip>
          <a:srcRect b="12058" l="12639" r="19407" t="7710"/>
          <a:stretch/>
        </p:blipFill>
        <p:spPr>
          <a:xfrm>
            <a:off x="3822018" y="3561897"/>
            <a:ext cx="824400" cy="52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0"/>
          <p:cNvPicPr preferRelativeResize="0"/>
          <p:nvPr/>
        </p:nvPicPr>
        <p:blipFill rotWithShape="1">
          <a:blip r:embed="rId11">
            <a:alphaModFix/>
          </a:blip>
          <a:srcRect b="12211" l="12973" r="19206" t="7711"/>
          <a:stretch/>
        </p:blipFill>
        <p:spPr>
          <a:xfrm>
            <a:off x="6699825" y="3550374"/>
            <a:ext cx="824400" cy="52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0"/>
          <p:cNvPicPr preferRelativeResize="0"/>
          <p:nvPr/>
        </p:nvPicPr>
        <p:blipFill rotWithShape="1">
          <a:blip r:embed="rId12">
            <a:alphaModFix/>
          </a:blip>
          <a:srcRect b="12211" l="12973" r="19206" t="7711"/>
          <a:stretch/>
        </p:blipFill>
        <p:spPr>
          <a:xfrm>
            <a:off x="5766371" y="2512958"/>
            <a:ext cx="824400" cy="529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p30"/>
          <p:cNvCxnSpPr>
            <a:stCxn id="204" idx="0"/>
            <a:endCxn id="211" idx="2"/>
          </p:cNvCxnSpPr>
          <p:nvPr/>
        </p:nvCxnSpPr>
        <p:spPr>
          <a:xfrm flipH="1" rot="10800000">
            <a:off x="2272002" y="3078798"/>
            <a:ext cx="12000" cy="573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42" name="Google Shape;242;p30"/>
          <p:cNvCxnSpPr>
            <a:stCxn id="243" idx="0"/>
            <a:endCxn id="233" idx="2"/>
          </p:cNvCxnSpPr>
          <p:nvPr/>
        </p:nvCxnSpPr>
        <p:spPr>
          <a:xfrm rot="10800000">
            <a:off x="4234161" y="4091793"/>
            <a:ext cx="2700" cy="236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44" name="Google Shape;244;p30"/>
          <p:cNvSpPr txBox="1"/>
          <p:nvPr/>
        </p:nvSpPr>
        <p:spPr>
          <a:xfrm>
            <a:off x="6492589" y="2577871"/>
            <a:ext cx="90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Comfortaa"/>
                <a:ea typeface="Comfortaa"/>
                <a:cs typeface="Comfortaa"/>
                <a:sym typeface="Comfortaa"/>
              </a:rPr>
              <a:t>Residual mask</a:t>
            </a:r>
            <a:endParaRPr b="1" sz="7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Comfortaa"/>
                <a:ea typeface="Comfortaa"/>
                <a:cs typeface="Comfortaa"/>
                <a:sym typeface="Comfortaa"/>
              </a:rPr>
              <a:t>(Tx514)</a:t>
            </a:r>
            <a:endParaRPr b="1" sz="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5" name="Google Shape;245;p30"/>
          <p:cNvSpPr txBox="1"/>
          <p:nvPr/>
        </p:nvSpPr>
        <p:spPr>
          <a:xfrm>
            <a:off x="3718318" y="1136799"/>
            <a:ext cx="787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Comfortaa"/>
                <a:ea typeface="Comfortaa"/>
                <a:cs typeface="Comfortaa"/>
                <a:sym typeface="Comfortaa"/>
              </a:rPr>
              <a:t>Tx1112</a:t>
            </a:r>
            <a:endParaRPr b="1" sz="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6" name="Google Shape;246;p30"/>
          <p:cNvSpPr txBox="1"/>
          <p:nvPr/>
        </p:nvSpPr>
        <p:spPr>
          <a:xfrm>
            <a:off x="4506132" y="2477283"/>
            <a:ext cx="787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Comfortaa"/>
                <a:ea typeface="Comfortaa"/>
                <a:cs typeface="Comfortaa"/>
                <a:sym typeface="Comfortaa"/>
              </a:rPr>
              <a:t>Tx600</a:t>
            </a:r>
            <a:endParaRPr b="1" sz="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7" name="Google Shape;247;p30"/>
          <p:cNvSpPr txBox="1"/>
          <p:nvPr/>
        </p:nvSpPr>
        <p:spPr>
          <a:xfrm>
            <a:off x="1047157" y="2477271"/>
            <a:ext cx="787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Comfortaa"/>
                <a:ea typeface="Comfortaa"/>
                <a:cs typeface="Comfortaa"/>
                <a:sym typeface="Comfortaa"/>
              </a:rPr>
              <a:t>(T/4)x512x1x1</a:t>
            </a:r>
            <a:endParaRPr b="1" sz="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8" name="Google Shape;248;p30"/>
          <p:cNvSpPr txBox="1"/>
          <p:nvPr/>
        </p:nvSpPr>
        <p:spPr>
          <a:xfrm>
            <a:off x="1535538" y="2037890"/>
            <a:ext cx="787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Comfortaa"/>
                <a:ea typeface="Comfortaa"/>
                <a:cs typeface="Comfortaa"/>
                <a:sym typeface="Comfortaa"/>
              </a:rPr>
              <a:t>4x upsample</a:t>
            </a:r>
            <a:endParaRPr b="1" sz="7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49" name="Google Shape;249;p30"/>
          <p:cNvCxnSpPr>
            <a:stCxn id="211" idx="0"/>
            <a:endCxn id="216" idx="2"/>
          </p:cNvCxnSpPr>
          <p:nvPr/>
        </p:nvCxnSpPr>
        <p:spPr>
          <a:xfrm rot="10800000">
            <a:off x="2280475" y="2040946"/>
            <a:ext cx="3600" cy="273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50" name="Google Shape;250;p30"/>
          <p:cNvCxnSpPr>
            <a:stCxn id="212" idx="0"/>
            <a:endCxn id="220" idx="2"/>
          </p:cNvCxnSpPr>
          <p:nvPr/>
        </p:nvCxnSpPr>
        <p:spPr>
          <a:xfrm flipH="1" rot="10800000">
            <a:off x="4230600" y="2041346"/>
            <a:ext cx="1200" cy="272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51" name="Google Shape;251;p30"/>
          <p:cNvSpPr txBox="1"/>
          <p:nvPr/>
        </p:nvSpPr>
        <p:spPr>
          <a:xfrm>
            <a:off x="4149262" y="1584158"/>
            <a:ext cx="787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Comfortaa"/>
                <a:ea typeface="Comfortaa"/>
                <a:cs typeface="Comfortaa"/>
                <a:sym typeface="Comfortaa"/>
              </a:rPr>
              <a:t>Tx600</a:t>
            </a:r>
            <a:endParaRPr b="1" sz="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2" name="Google Shape;252;p30"/>
          <p:cNvSpPr txBox="1"/>
          <p:nvPr/>
        </p:nvSpPr>
        <p:spPr>
          <a:xfrm>
            <a:off x="1455133" y="1589071"/>
            <a:ext cx="787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Comfortaa"/>
                <a:ea typeface="Comfortaa"/>
                <a:cs typeface="Comfortaa"/>
                <a:sym typeface="Comfortaa"/>
              </a:rPr>
              <a:t>Tx512</a:t>
            </a:r>
            <a:endParaRPr b="1" sz="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3" name="Google Shape;253;p30"/>
          <p:cNvSpPr txBox="1"/>
          <p:nvPr/>
        </p:nvSpPr>
        <p:spPr>
          <a:xfrm>
            <a:off x="6476182" y="1597458"/>
            <a:ext cx="787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Comfortaa"/>
                <a:ea typeface="Comfortaa"/>
                <a:cs typeface="Comfortaa"/>
                <a:sym typeface="Comfortaa"/>
              </a:rPr>
              <a:t>Tx514</a:t>
            </a:r>
            <a:endParaRPr b="1" sz="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4" name="Google Shape;254;p30"/>
          <p:cNvSpPr txBox="1"/>
          <p:nvPr/>
        </p:nvSpPr>
        <p:spPr>
          <a:xfrm>
            <a:off x="6715725" y="3353663"/>
            <a:ext cx="787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Comfortaa"/>
                <a:ea typeface="Comfortaa"/>
                <a:cs typeface="Comfortaa"/>
                <a:sym typeface="Comfortaa"/>
              </a:rPr>
              <a:t>Tx514</a:t>
            </a:r>
            <a:endParaRPr b="1" sz="7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43" name="Google Shape;243;p30"/>
          <p:cNvPicPr preferRelativeResize="0"/>
          <p:nvPr/>
        </p:nvPicPr>
        <p:blipFill rotWithShape="1">
          <a:blip r:embed="rId9">
            <a:alphaModFix amt="52000"/>
          </a:blip>
          <a:srcRect b="0" l="-89" r="90" t="0"/>
          <a:stretch/>
        </p:blipFill>
        <p:spPr>
          <a:xfrm>
            <a:off x="3523061" y="4327893"/>
            <a:ext cx="1427601" cy="418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Google Shape;255;p30"/>
          <p:cNvCxnSpPr>
            <a:stCxn id="236" idx="2"/>
            <a:endCxn id="208" idx="0"/>
          </p:cNvCxnSpPr>
          <p:nvPr/>
        </p:nvCxnSpPr>
        <p:spPr>
          <a:xfrm>
            <a:off x="7112025" y="4080350"/>
            <a:ext cx="0" cy="371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56" name="Google Shape;256;p30"/>
          <p:cNvSpPr txBox="1"/>
          <p:nvPr/>
        </p:nvSpPr>
        <p:spPr>
          <a:xfrm>
            <a:off x="4216281" y="4091046"/>
            <a:ext cx="430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Comfortaa"/>
                <a:ea typeface="Comfortaa"/>
                <a:cs typeface="Comfortaa"/>
                <a:sym typeface="Comfortaa"/>
              </a:rPr>
              <a:t>STFT</a:t>
            </a:r>
            <a:endParaRPr b="1" sz="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7" name="Google Shape;257;p30"/>
          <p:cNvSpPr txBox="1"/>
          <p:nvPr/>
        </p:nvSpPr>
        <p:spPr>
          <a:xfrm>
            <a:off x="7058130" y="4105677"/>
            <a:ext cx="520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Comfortaa"/>
                <a:ea typeface="Comfortaa"/>
                <a:cs typeface="Comfortaa"/>
                <a:sym typeface="Comfortaa"/>
              </a:rPr>
              <a:t>ISTFT</a:t>
            </a:r>
            <a:endParaRPr b="1" sz="7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1"/>
          <p:cNvSpPr txBox="1"/>
          <p:nvPr/>
        </p:nvSpPr>
        <p:spPr>
          <a:xfrm>
            <a:off x="1316375" y="152075"/>
            <a:ext cx="6512400" cy="6963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Audio-Visual Network: Detailed Architecture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63" name="Google Shape;2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00" y="152075"/>
            <a:ext cx="696300" cy="6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8850" y="133275"/>
            <a:ext cx="733900" cy="7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1"/>
          <p:cNvSpPr txBox="1"/>
          <p:nvPr/>
        </p:nvSpPr>
        <p:spPr>
          <a:xfrm>
            <a:off x="-9400" y="4805000"/>
            <a:ext cx="9153300" cy="3384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Contact: {sindhu.hegde, aditya.ag, bipasha.sen, radrabha.m}@research.iiit.ac.in</a:t>
            </a:r>
            <a:endParaRPr b="1" sz="11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6" name="Google Shape;266;p31"/>
          <p:cNvSpPr/>
          <p:nvPr/>
        </p:nvSpPr>
        <p:spPr>
          <a:xfrm>
            <a:off x="4574625" y="1078100"/>
            <a:ext cx="3984900" cy="1860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31"/>
          <p:cNvGrpSpPr/>
          <p:nvPr/>
        </p:nvGrpSpPr>
        <p:grpSpPr>
          <a:xfrm>
            <a:off x="2252217" y="4375943"/>
            <a:ext cx="871184" cy="432573"/>
            <a:chOff x="84326" y="2049925"/>
            <a:chExt cx="1042086" cy="665600"/>
          </a:xfrm>
        </p:grpSpPr>
        <p:pic>
          <p:nvPicPr>
            <p:cNvPr id="268" name="Google Shape;268;p31"/>
            <p:cNvPicPr preferRelativeResize="0"/>
            <p:nvPr/>
          </p:nvPicPr>
          <p:blipFill rotWithShape="1">
            <a:blip r:embed="rId5">
              <a:alphaModFix/>
            </a:blip>
            <a:srcRect b="0" l="30852" r="40052" t="0"/>
            <a:stretch/>
          </p:blipFill>
          <p:spPr>
            <a:xfrm>
              <a:off x="84326" y="2049925"/>
              <a:ext cx="969850" cy="665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31"/>
            <p:cNvPicPr preferRelativeResize="0"/>
            <p:nvPr/>
          </p:nvPicPr>
          <p:blipFill rotWithShape="1">
            <a:blip r:embed="rId6">
              <a:alphaModFix/>
            </a:blip>
            <a:srcRect b="7242" l="22660" r="66672" t="7250"/>
            <a:stretch/>
          </p:blipFill>
          <p:spPr>
            <a:xfrm>
              <a:off x="156549" y="2052063"/>
              <a:ext cx="969863" cy="5187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0" name="Google Shape;270;p31"/>
          <p:cNvSpPr/>
          <p:nvPr/>
        </p:nvSpPr>
        <p:spPr>
          <a:xfrm>
            <a:off x="2368254" y="3914438"/>
            <a:ext cx="698400" cy="2679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mfortaa"/>
                <a:ea typeface="Comfortaa"/>
                <a:cs typeface="Comfortaa"/>
                <a:sym typeface="Comfortaa"/>
              </a:rPr>
              <a:t>STFT</a:t>
            </a:r>
            <a:endParaRPr b="1" sz="1000"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271" name="Google Shape;271;p31"/>
          <p:cNvGrpSpPr/>
          <p:nvPr/>
        </p:nvGrpSpPr>
        <p:grpSpPr>
          <a:xfrm>
            <a:off x="238463" y="961100"/>
            <a:ext cx="4152890" cy="1976948"/>
            <a:chOff x="2522506" y="691527"/>
            <a:chExt cx="4048835" cy="1976948"/>
          </a:xfrm>
        </p:grpSpPr>
        <p:sp>
          <p:nvSpPr>
            <p:cNvPr id="272" name="Google Shape;272;p31"/>
            <p:cNvSpPr/>
            <p:nvPr/>
          </p:nvSpPr>
          <p:spPr>
            <a:xfrm>
              <a:off x="2607741" y="808475"/>
              <a:ext cx="3963600" cy="18600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1"/>
            <p:cNvSpPr txBox="1"/>
            <p:nvPr/>
          </p:nvSpPr>
          <p:spPr>
            <a:xfrm>
              <a:off x="2522506" y="691527"/>
              <a:ext cx="1512600" cy="43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 u="sng">
                  <a:latin typeface="Comfortaa"/>
                  <a:ea typeface="Comfortaa"/>
                  <a:cs typeface="Comfortaa"/>
                  <a:sym typeface="Comfortaa"/>
                </a:rPr>
                <a:t>Magnitude Sub-network</a:t>
              </a:r>
              <a:endParaRPr b="1" sz="800" u="sng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4437772" y="1911250"/>
              <a:ext cx="974100" cy="598800"/>
            </a:xfrm>
            <a:prstGeom prst="trapezoid">
              <a:avLst>
                <a:gd fmla="val 25000" name="adj"/>
              </a:avLst>
            </a:prstGeom>
            <a:solidFill>
              <a:srgbClr val="CDFFCD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r="5400000" dist="38100">
                <a:srgbClr val="000000">
                  <a:alpha val="9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Comfortaa"/>
                  <a:ea typeface="Comfortaa"/>
                  <a:cs typeface="Comfortaa"/>
                  <a:sym typeface="Comfortaa"/>
                </a:rPr>
                <a:t>Mag encoder</a:t>
              </a:r>
              <a:endParaRPr b="1" sz="10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sp>
        <p:nvSpPr>
          <p:cNvPr id="275" name="Google Shape;275;p31"/>
          <p:cNvSpPr txBox="1"/>
          <p:nvPr/>
        </p:nvSpPr>
        <p:spPr>
          <a:xfrm>
            <a:off x="4440238" y="951600"/>
            <a:ext cx="14064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 u="sng">
                <a:latin typeface="Comfortaa"/>
                <a:ea typeface="Comfortaa"/>
                <a:cs typeface="Comfortaa"/>
                <a:sym typeface="Comfortaa"/>
              </a:rPr>
              <a:t>Phase Sub-network</a:t>
            </a:r>
            <a:endParaRPr b="1" sz="800" u="sng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76" name="Google Shape;276;p31"/>
          <p:cNvPicPr preferRelativeResize="0"/>
          <p:nvPr/>
        </p:nvPicPr>
        <p:blipFill rotWithShape="1">
          <a:blip r:embed="rId7">
            <a:alphaModFix/>
          </a:blip>
          <a:srcRect b="11716" l="12561" r="19829" t="7422"/>
          <a:stretch/>
        </p:blipFill>
        <p:spPr>
          <a:xfrm>
            <a:off x="2433690" y="3223650"/>
            <a:ext cx="557701" cy="46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1"/>
          <p:cNvSpPr/>
          <p:nvPr/>
        </p:nvSpPr>
        <p:spPr>
          <a:xfrm>
            <a:off x="790442" y="2180813"/>
            <a:ext cx="974100" cy="598800"/>
          </a:xfrm>
          <a:prstGeom prst="trapezoid">
            <a:avLst>
              <a:gd fmla="val 25000" name="adj"/>
            </a:avLst>
          </a:prstGeom>
          <a:solidFill>
            <a:srgbClr val="FFDEDE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 dir="5400000" dist="38100">
              <a:srgbClr val="000000">
                <a:alpha val="9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mfortaa"/>
                <a:ea typeface="Comfortaa"/>
                <a:cs typeface="Comfortaa"/>
                <a:sym typeface="Comfortaa"/>
              </a:rPr>
              <a:t>Visual encoder</a:t>
            </a:r>
            <a:endParaRPr b="1"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8" name="Google Shape;278;p31"/>
          <p:cNvSpPr/>
          <p:nvPr/>
        </p:nvSpPr>
        <p:spPr>
          <a:xfrm>
            <a:off x="1376929" y="1366588"/>
            <a:ext cx="1252450" cy="598800"/>
          </a:xfrm>
          <a:prstGeom prst="flowChartManualOperation">
            <a:avLst/>
          </a:prstGeom>
          <a:solidFill>
            <a:srgbClr val="FFFFC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 dir="5400000" dist="38100">
              <a:srgbClr val="000000">
                <a:alpha val="9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mfortaa"/>
                <a:ea typeface="Comfortaa"/>
                <a:cs typeface="Comfortaa"/>
                <a:sym typeface="Comfortaa"/>
              </a:rPr>
              <a:t>Mag decoder</a:t>
            </a:r>
            <a:endParaRPr b="1" sz="10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79" name="Google Shape;279;p31"/>
          <p:cNvCxnSpPr>
            <a:stCxn id="278" idx="0"/>
            <a:endCxn id="280" idx="0"/>
          </p:cNvCxnSpPr>
          <p:nvPr/>
        </p:nvCxnSpPr>
        <p:spPr>
          <a:xfrm flipH="1" rot="-5400000">
            <a:off x="2633904" y="735838"/>
            <a:ext cx="382800" cy="1644300"/>
          </a:xfrm>
          <a:prstGeom prst="bentConnector3">
            <a:avLst>
              <a:gd fmla="val -5059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81" name="Google Shape;281;p31"/>
          <p:cNvCxnSpPr>
            <a:stCxn id="280" idx="2"/>
            <a:endCxn id="282" idx="0"/>
          </p:cNvCxnSpPr>
          <p:nvPr/>
        </p:nvCxnSpPr>
        <p:spPr>
          <a:xfrm>
            <a:off x="3647526" y="2218189"/>
            <a:ext cx="7800" cy="1098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83" name="Google Shape;283;p31"/>
          <p:cNvCxnSpPr>
            <a:stCxn id="276" idx="3"/>
            <a:endCxn id="282" idx="2"/>
          </p:cNvCxnSpPr>
          <p:nvPr/>
        </p:nvCxnSpPr>
        <p:spPr>
          <a:xfrm flipH="1" rot="10800000">
            <a:off x="2991390" y="3450150"/>
            <a:ext cx="535200" cy="7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84" name="Google Shape;284;p31"/>
          <p:cNvCxnSpPr>
            <a:stCxn id="270" idx="0"/>
            <a:endCxn id="276" idx="2"/>
          </p:cNvCxnSpPr>
          <p:nvPr/>
        </p:nvCxnSpPr>
        <p:spPr>
          <a:xfrm rot="10800000">
            <a:off x="2712654" y="3692138"/>
            <a:ext cx="4800" cy="222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85" name="Google Shape;285;p31"/>
          <p:cNvCxnSpPr>
            <a:stCxn id="269" idx="0"/>
            <a:endCxn id="270" idx="2"/>
          </p:cNvCxnSpPr>
          <p:nvPr/>
        </p:nvCxnSpPr>
        <p:spPr>
          <a:xfrm rot="10800000">
            <a:off x="2717398" y="4182333"/>
            <a:ext cx="600" cy="195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86" name="Google Shape;286;p31"/>
          <p:cNvCxnSpPr>
            <a:stCxn id="276" idx="0"/>
            <a:endCxn id="274" idx="2"/>
          </p:cNvCxnSpPr>
          <p:nvPr/>
        </p:nvCxnSpPr>
        <p:spPr>
          <a:xfrm rot="10800000">
            <a:off x="2702640" y="2779650"/>
            <a:ext cx="9900" cy="444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87" name="Google Shape;287;p31"/>
          <p:cNvCxnSpPr>
            <a:stCxn id="288" idx="0"/>
            <a:endCxn id="277" idx="2"/>
          </p:cNvCxnSpPr>
          <p:nvPr/>
        </p:nvCxnSpPr>
        <p:spPr>
          <a:xfrm rot="10800000">
            <a:off x="1277525" y="2779698"/>
            <a:ext cx="3000" cy="643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89" name="Google Shape;289;p31"/>
          <p:cNvCxnSpPr>
            <a:stCxn id="277" idx="0"/>
            <a:endCxn id="278" idx="2"/>
          </p:cNvCxnSpPr>
          <p:nvPr/>
        </p:nvCxnSpPr>
        <p:spPr>
          <a:xfrm flipH="1" rot="10800000">
            <a:off x="1277492" y="1965413"/>
            <a:ext cx="725700" cy="215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90" name="Google Shape;290;p31"/>
          <p:cNvCxnSpPr>
            <a:stCxn id="274" idx="0"/>
            <a:endCxn id="278" idx="2"/>
          </p:cNvCxnSpPr>
          <p:nvPr/>
        </p:nvCxnSpPr>
        <p:spPr>
          <a:xfrm rot="10800000">
            <a:off x="2003218" y="1965423"/>
            <a:ext cx="699300" cy="215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91" name="Google Shape;291;p31"/>
          <p:cNvPicPr preferRelativeResize="0"/>
          <p:nvPr/>
        </p:nvPicPr>
        <p:blipFill rotWithShape="1">
          <a:blip r:embed="rId8">
            <a:alphaModFix/>
          </a:blip>
          <a:srcRect b="13174" l="12906" r="19484" t="8962"/>
          <a:stretch/>
        </p:blipFill>
        <p:spPr>
          <a:xfrm>
            <a:off x="4850950" y="3224350"/>
            <a:ext cx="542701" cy="468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1"/>
          <p:cNvPicPr preferRelativeResize="0"/>
          <p:nvPr/>
        </p:nvPicPr>
        <p:blipFill rotWithShape="1">
          <a:blip r:embed="rId9">
            <a:alphaModFix/>
          </a:blip>
          <a:srcRect b="5374" l="3575" r="20827" t="8083"/>
          <a:stretch/>
        </p:blipFill>
        <p:spPr>
          <a:xfrm>
            <a:off x="5911202" y="3224672"/>
            <a:ext cx="542701" cy="4658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3" name="Google Shape;293;p31"/>
          <p:cNvCxnSpPr>
            <a:stCxn id="282" idx="6"/>
            <a:endCxn id="291" idx="1"/>
          </p:cNvCxnSpPr>
          <p:nvPr/>
        </p:nvCxnSpPr>
        <p:spPr>
          <a:xfrm>
            <a:off x="3784049" y="3450202"/>
            <a:ext cx="1066800" cy="8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94" name="Google Shape;294;p31"/>
          <p:cNvCxnSpPr>
            <a:stCxn id="270" idx="3"/>
            <a:endCxn id="292" idx="2"/>
          </p:cNvCxnSpPr>
          <p:nvPr/>
        </p:nvCxnSpPr>
        <p:spPr>
          <a:xfrm flipH="1" rot="10800000">
            <a:off x="3066654" y="3690488"/>
            <a:ext cx="3115800" cy="357900"/>
          </a:xfrm>
          <a:prstGeom prst="bentConnector2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95" name="Google Shape;295;p31"/>
          <p:cNvSpPr txBox="1"/>
          <p:nvPr/>
        </p:nvSpPr>
        <p:spPr>
          <a:xfrm>
            <a:off x="1947972" y="3227635"/>
            <a:ext cx="5577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omfortaa"/>
                <a:ea typeface="Comfortaa"/>
                <a:cs typeface="Comfortaa"/>
                <a:sym typeface="Comfortaa"/>
              </a:rPr>
              <a:t>Mixed</a:t>
            </a:r>
            <a:r>
              <a:rPr b="1" lang="en" sz="900">
                <a:latin typeface="Comfortaa"/>
                <a:ea typeface="Comfortaa"/>
                <a:cs typeface="Comfortaa"/>
                <a:sym typeface="Comfortaa"/>
              </a:rPr>
              <a:t> mag</a:t>
            </a:r>
            <a:endParaRPr b="1" sz="9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6" name="Google Shape;296;p31"/>
          <p:cNvSpPr txBox="1"/>
          <p:nvPr/>
        </p:nvSpPr>
        <p:spPr>
          <a:xfrm>
            <a:off x="4407193" y="3460957"/>
            <a:ext cx="5577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omfortaa"/>
                <a:ea typeface="Comfortaa"/>
                <a:cs typeface="Comfortaa"/>
                <a:sym typeface="Comfortaa"/>
              </a:rPr>
              <a:t>Pred mag</a:t>
            </a:r>
            <a:endParaRPr b="1" sz="9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7" name="Google Shape;297;p31"/>
          <p:cNvSpPr txBox="1"/>
          <p:nvPr/>
        </p:nvSpPr>
        <p:spPr>
          <a:xfrm>
            <a:off x="6335348" y="3460950"/>
            <a:ext cx="645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omfortaa"/>
                <a:ea typeface="Comfortaa"/>
                <a:cs typeface="Comfortaa"/>
                <a:sym typeface="Comfortaa"/>
              </a:rPr>
              <a:t>Mixed</a:t>
            </a:r>
            <a:r>
              <a:rPr b="1" lang="en" sz="900">
                <a:latin typeface="Comfortaa"/>
                <a:ea typeface="Comfortaa"/>
                <a:cs typeface="Comfortaa"/>
                <a:sym typeface="Comfortaa"/>
              </a:rPr>
              <a:t> phase</a:t>
            </a:r>
            <a:endParaRPr b="1" sz="9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8" name="Google Shape;298;p31"/>
          <p:cNvSpPr/>
          <p:nvPr/>
        </p:nvSpPr>
        <p:spPr>
          <a:xfrm>
            <a:off x="5195631" y="2159825"/>
            <a:ext cx="963600" cy="371400"/>
          </a:xfrm>
          <a:prstGeom prst="rect">
            <a:avLst/>
          </a:prstGeom>
          <a:solidFill>
            <a:srgbClr val="E7C4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mfortaa"/>
                <a:ea typeface="Comfortaa"/>
                <a:cs typeface="Comfortaa"/>
                <a:sym typeface="Comfortaa"/>
              </a:rPr>
              <a:t>Phase network</a:t>
            </a:r>
            <a:endParaRPr b="1" sz="10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99" name="Google Shape;299;p31"/>
          <p:cNvCxnSpPr>
            <a:stCxn id="291" idx="0"/>
            <a:endCxn id="298" idx="2"/>
          </p:cNvCxnSpPr>
          <p:nvPr/>
        </p:nvCxnSpPr>
        <p:spPr>
          <a:xfrm flipH="1" rot="10800000">
            <a:off x="5122301" y="2531350"/>
            <a:ext cx="555000" cy="693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00" name="Google Shape;300;p31"/>
          <p:cNvCxnSpPr>
            <a:stCxn id="292" idx="0"/>
            <a:endCxn id="298" idx="2"/>
          </p:cNvCxnSpPr>
          <p:nvPr/>
        </p:nvCxnSpPr>
        <p:spPr>
          <a:xfrm rot="10800000">
            <a:off x="5677352" y="2531372"/>
            <a:ext cx="505200" cy="693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301" name="Google Shape;301;p31"/>
          <p:cNvGrpSpPr/>
          <p:nvPr/>
        </p:nvGrpSpPr>
        <p:grpSpPr>
          <a:xfrm>
            <a:off x="3503124" y="3316253"/>
            <a:ext cx="280925" cy="267894"/>
            <a:chOff x="7328872" y="1484150"/>
            <a:chExt cx="395001" cy="371405"/>
          </a:xfrm>
        </p:grpSpPr>
        <p:sp>
          <p:nvSpPr>
            <p:cNvPr id="282" name="Google Shape;282;p31"/>
            <p:cNvSpPr/>
            <p:nvPr/>
          </p:nvSpPr>
          <p:spPr>
            <a:xfrm>
              <a:off x="7361773" y="1484155"/>
              <a:ext cx="362100" cy="371400"/>
            </a:xfrm>
            <a:prstGeom prst="ellipse">
              <a:avLst/>
            </a:prstGeom>
            <a:solidFill>
              <a:srgbClr val="D9D2E9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/>
            </a:p>
          </p:txBody>
        </p:sp>
        <p:sp>
          <p:nvSpPr>
            <p:cNvPr id="302" name="Google Shape;302;p31"/>
            <p:cNvSpPr txBox="1"/>
            <p:nvPr/>
          </p:nvSpPr>
          <p:spPr>
            <a:xfrm>
              <a:off x="7328872" y="1484150"/>
              <a:ext cx="3621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+</a:t>
              </a:r>
              <a:endParaRPr sz="1600"/>
            </a:p>
          </p:txBody>
        </p:sp>
      </p:grpSp>
      <p:cxnSp>
        <p:nvCxnSpPr>
          <p:cNvPr id="303" name="Google Shape;303;p31"/>
          <p:cNvCxnSpPr>
            <a:stCxn id="292" idx="3"/>
            <a:endCxn id="304" idx="2"/>
          </p:cNvCxnSpPr>
          <p:nvPr/>
        </p:nvCxnSpPr>
        <p:spPr>
          <a:xfrm flipH="1" rot="10800000">
            <a:off x="6453902" y="1633621"/>
            <a:ext cx="280200" cy="1824000"/>
          </a:xfrm>
          <a:prstGeom prst="bentConnector2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305" name="Google Shape;305;p31"/>
          <p:cNvGrpSpPr/>
          <p:nvPr/>
        </p:nvGrpSpPr>
        <p:grpSpPr>
          <a:xfrm>
            <a:off x="6605308" y="1365785"/>
            <a:ext cx="280925" cy="267894"/>
            <a:chOff x="7328872" y="1484150"/>
            <a:chExt cx="395001" cy="371405"/>
          </a:xfrm>
        </p:grpSpPr>
        <p:sp>
          <p:nvSpPr>
            <p:cNvPr id="306" name="Google Shape;306;p31"/>
            <p:cNvSpPr/>
            <p:nvPr/>
          </p:nvSpPr>
          <p:spPr>
            <a:xfrm>
              <a:off x="7361773" y="1484155"/>
              <a:ext cx="362100" cy="371400"/>
            </a:xfrm>
            <a:prstGeom prst="ellipse">
              <a:avLst/>
            </a:prstGeom>
            <a:solidFill>
              <a:srgbClr val="D9D2E9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/>
            </a:p>
          </p:txBody>
        </p:sp>
        <p:sp>
          <p:nvSpPr>
            <p:cNvPr id="304" name="Google Shape;304;p31"/>
            <p:cNvSpPr txBox="1"/>
            <p:nvPr/>
          </p:nvSpPr>
          <p:spPr>
            <a:xfrm>
              <a:off x="7328872" y="1484150"/>
              <a:ext cx="3621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+</a:t>
              </a:r>
              <a:endParaRPr sz="1600"/>
            </a:p>
          </p:txBody>
        </p:sp>
      </p:grpSp>
      <p:cxnSp>
        <p:nvCxnSpPr>
          <p:cNvPr id="307" name="Google Shape;307;p31"/>
          <p:cNvCxnSpPr>
            <a:stCxn id="306" idx="6"/>
            <a:endCxn id="308" idx="1"/>
          </p:cNvCxnSpPr>
          <p:nvPr/>
        </p:nvCxnSpPr>
        <p:spPr>
          <a:xfrm flipH="1" rot="10800000">
            <a:off x="6886233" y="1498834"/>
            <a:ext cx="448800" cy="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09" name="Google Shape;309;p31"/>
          <p:cNvCxnSpPr>
            <a:stCxn id="310" idx="3"/>
            <a:endCxn id="306" idx="2"/>
          </p:cNvCxnSpPr>
          <p:nvPr/>
        </p:nvCxnSpPr>
        <p:spPr>
          <a:xfrm flipH="1" rot="10800000">
            <a:off x="5944390" y="1499596"/>
            <a:ext cx="684300" cy="4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11" name="Google Shape;311;p31"/>
          <p:cNvCxnSpPr>
            <a:stCxn id="298" idx="0"/>
            <a:endCxn id="310" idx="2"/>
          </p:cNvCxnSpPr>
          <p:nvPr/>
        </p:nvCxnSpPr>
        <p:spPr>
          <a:xfrm rot="10800000">
            <a:off x="5672931" y="1737125"/>
            <a:ext cx="4500" cy="422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12" name="Google Shape;312;p31"/>
          <p:cNvSpPr txBox="1"/>
          <p:nvPr/>
        </p:nvSpPr>
        <p:spPr>
          <a:xfrm>
            <a:off x="7779959" y="1266204"/>
            <a:ext cx="645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omfortaa"/>
                <a:ea typeface="Comfortaa"/>
                <a:cs typeface="Comfortaa"/>
                <a:sym typeface="Comfortaa"/>
              </a:rPr>
              <a:t>Pred phase</a:t>
            </a:r>
            <a:endParaRPr b="1" sz="9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3" name="Google Shape;313;p31"/>
          <p:cNvSpPr/>
          <p:nvPr/>
        </p:nvSpPr>
        <p:spPr>
          <a:xfrm>
            <a:off x="7772187" y="3248825"/>
            <a:ext cx="698400" cy="267900"/>
          </a:xfrm>
          <a:prstGeom prst="roundRect">
            <a:avLst>
              <a:gd fmla="val 16667" name="adj"/>
            </a:avLst>
          </a:prstGeom>
          <a:solidFill>
            <a:srgbClr val="FFC67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mfortaa"/>
                <a:ea typeface="Comfortaa"/>
                <a:cs typeface="Comfortaa"/>
                <a:sym typeface="Comfortaa"/>
              </a:rPr>
              <a:t>ISTFT</a:t>
            </a:r>
            <a:endParaRPr b="1" sz="10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314" name="Google Shape;314;p31"/>
          <p:cNvCxnSpPr>
            <a:stCxn id="291" idx="2"/>
            <a:endCxn id="313" idx="1"/>
          </p:cNvCxnSpPr>
          <p:nvPr/>
        </p:nvCxnSpPr>
        <p:spPr>
          <a:xfrm rot="-5400000">
            <a:off x="6292151" y="2213039"/>
            <a:ext cx="310200" cy="2649900"/>
          </a:xfrm>
          <a:prstGeom prst="curvedConnector4">
            <a:avLst>
              <a:gd fmla="val -193532" name="adj1"/>
              <a:gd fmla="val 68614" name="adj2"/>
            </a:avLst>
          </a:prstGeom>
          <a:noFill/>
          <a:ln cap="flat" cmpd="sng" w="19050">
            <a:solidFill>
              <a:srgbClr val="FF9900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315" name="Google Shape;315;p31"/>
          <p:cNvCxnSpPr>
            <a:stCxn id="308" idx="2"/>
            <a:endCxn id="313" idx="0"/>
          </p:cNvCxnSpPr>
          <p:nvPr/>
        </p:nvCxnSpPr>
        <p:spPr>
          <a:xfrm flipH="1" rot="-5400000">
            <a:off x="7105327" y="2232755"/>
            <a:ext cx="1517100" cy="515100"/>
          </a:xfrm>
          <a:prstGeom prst="bentConnector3">
            <a:avLst>
              <a:gd fmla="val 49999" name="adj1"/>
            </a:avLst>
          </a:prstGeom>
          <a:noFill/>
          <a:ln cap="flat" cmpd="sng" w="19050">
            <a:solidFill>
              <a:srgbClr val="FF9900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316" name="Google Shape;316;p31"/>
          <p:cNvCxnSpPr>
            <a:stCxn id="313" idx="2"/>
            <a:endCxn id="317" idx="0"/>
          </p:cNvCxnSpPr>
          <p:nvPr/>
        </p:nvCxnSpPr>
        <p:spPr>
          <a:xfrm>
            <a:off x="8121387" y="3516725"/>
            <a:ext cx="2400" cy="268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18" name="Google Shape;318;p31"/>
          <p:cNvSpPr txBox="1"/>
          <p:nvPr/>
        </p:nvSpPr>
        <p:spPr>
          <a:xfrm>
            <a:off x="7688325" y="4053100"/>
            <a:ext cx="8109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omfortaa"/>
                <a:ea typeface="Comfortaa"/>
                <a:cs typeface="Comfortaa"/>
                <a:sym typeface="Comfortaa"/>
              </a:rPr>
              <a:t>Target</a:t>
            </a:r>
            <a:r>
              <a:rPr b="1" lang="en" sz="900">
                <a:latin typeface="Comfortaa"/>
                <a:ea typeface="Comfortaa"/>
                <a:cs typeface="Comfortaa"/>
                <a:sym typeface="Comfortaa"/>
              </a:rPr>
              <a:t> speech</a:t>
            </a:r>
            <a:endParaRPr b="1" sz="9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9" name="Google Shape;319;p31"/>
          <p:cNvSpPr txBox="1"/>
          <p:nvPr/>
        </p:nvSpPr>
        <p:spPr>
          <a:xfrm>
            <a:off x="3810041" y="1801871"/>
            <a:ext cx="6114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omfortaa"/>
                <a:ea typeface="Comfortaa"/>
                <a:cs typeface="Comfortaa"/>
                <a:sym typeface="Comfortaa"/>
              </a:rPr>
              <a:t>Mag </a:t>
            </a:r>
            <a:endParaRPr b="1" sz="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omfortaa"/>
                <a:ea typeface="Comfortaa"/>
                <a:cs typeface="Comfortaa"/>
                <a:sym typeface="Comfortaa"/>
              </a:rPr>
              <a:t>mask</a:t>
            </a:r>
            <a:endParaRPr b="1" sz="9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88" name="Google Shape;288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12744" y="3423498"/>
            <a:ext cx="735561" cy="60751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0" name="Google Shape;320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04059" y="3554552"/>
            <a:ext cx="735562" cy="60751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1" name="Google Shape;321;p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25981" y="3673669"/>
            <a:ext cx="735562" cy="60751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2" name="Google Shape;322;p3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232600" y="3780905"/>
            <a:ext cx="735562" cy="60751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0" name="Google Shape;280;p31"/>
          <p:cNvPicPr preferRelativeResize="0"/>
          <p:nvPr/>
        </p:nvPicPr>
        <p:blipFill rotWithShape="1">
          <a:blip r:embed="rId14">
            <a:alphaModFix/>
          </a:blip>
          <a:srcRect b="13174" l="12906" r="19484" t="8962"/>
          <a:stretch/>
        </p:blipFill>
        <p:spPr>
          <a:xfrm>
            <a:off x="3376175" y="1749450"/>
            <a:ext cx="542701" cy="468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1"/>
          <p:cNvPicPr preferRelativeResize="0"/>
          <p:nvPr/>
        </p:nvPicPr>
        <p:blipFill rotWithShape="1">
          <a:blip r:embed="rId15">
            <a:alphaModFix/>
          </a:blip>
          <a:srcRect b="5374" l="3575" r="20827" t="8083"/>
          <a:stretch/>
        </p:blipFill>
        <p:spPr>
          <a:xfrm>
            <a:off x="5401689" y="1271147"/>
            <a:ext cx="542701" cy="465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1"/>
          <p:cNvPicPr preferRelativeResize="0"/>
          <p:nvPr/>
        </p:nvPicPr>
        <p:blipFill rotWithShape="1">
          <a:blip r:embed="rId9">
            <a:alphaModFix/>
          </a:blip>
          <a:srcRect b="5374" l="3575" r="20827" t="8083"/>
          <a:stretch/>
        </p:blipFill>
        <p:spPr>
          <a:xfrm>
            <a:off x="7334977" y="1265857"/>
            <a:ext cx="542701" cy="465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1"/>
          <p:cNvPicPr preferRelativeResize="0"/>
          <p:nvPr/>
        </p:nvPicPr>
        <p:blipFill rotWithShape="1">
          <a:blip r:embed="rId6">
            <a:alphaModFix/>
          </a:blip>
          <a:srcRect b="7242" l="22660" r="66672" t="7250"/>
          <a:stretch/>
        </p:blipFill>
        <p:spPr>
          <a:xfrm>
            <a:off x="7718521" y="3779170"/>
            <a:ext cx="810806" cy="337166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1"/>
          <p:cNvSpPr txBox="1"/>
          <p:nvPr/>
        </p:nvSpPr>
        <p:spPr>
          <a:xfrm>
            <a:off x="2823391" y="4404541"/>
            <a:ext cx="8712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omfortaa"/>
                <a:ea typeface="Comfortaa"/>
                <a:cs typeface="Comfortaa"/>
                <a:sym typeface="Comfortaa"/>
              </a:rPr>
              <a:t>Mixed speech</a:t>
            </a:r>
            <a:endParaRPr b="1" sz="9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325" name="Google Shape;325;p31"/>
          <p:cNvCxnSpPr>
            <a:stCxn id="322" idx="2"/>
          </p:cNvCxnSpPr>
          <p:nvPr/>
        </p:nvCxnSpPr>
        <p:spPr>
          <a:xfrm rot="-5400000">
            <a:off x="2603581" y="1547120"/>
            <a:ext cx="1838100" cy="3844500"/>
          </a:xfrm>
          <a:prstGeom prst="curvedConnector4">
            <a:avLst>
              <a:gd fmla="val -25859" name="adj1"/>
              <a:gd fmla="val 70889" name="adj2"/>
            </a:avLst>
          </a:prstGeom>
          <a:noFill/>
          <a:ln cap="flat" cmpd="sng" w="19050">
            <a:solidFill>
              <a:srgbClr val="1155CC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326" name="Google Shape;326;p31"/>
          <p:cNvSpPr txBox="1"/>
          <p:nvPr/>
        </p:nvSpPr>
        <p:spPr>
          <a:xfrm>
            <a:off x="4894459" y="1332906"/>
            <a:ext cx="6114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omfortaa"/>
                <a:ea typeface="Comfortaa"/>
                <a:cs typeface="Comfortaa"/>
                <a:sym typeface="Comfortaa"/>
              </a:rPr>
              <a:t>Phase</a:t>
            </a:r>
            <a:r>
              <a:rPr b="1" lang="en" sz="900"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1" sz="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omfortaa"/>
                <a:ea typeface="Comfortaa"/>
                <a:cs typeface="Comfortaa"/>
                <a:sym typeface="Comfortaa"/>
              </a:rPr>
              <a:t>mask</a:t>
            </a:r>
            <a:endParaRPr b="1" sz="9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7" name="Google Shape;327;p31"/>
          <p:cNvSpPr txBox="1"/>
          <p:nvPr/>
        </p:nvSpPr>
        <p:spPr>
          <a:xfrm>
            <a:off x="255172" y="3599593"/>
            <a:ext cx="8712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omfortaa"/>
                <a:ea typeface="Comfortaa"/>
                <a:cs typeface="Comfortaa"/>
                <a:sym typeface="Comfortaa"/>
              </a:rPr>
              <a:t>Visual input</a:t>
            </a:r>
            <a:endParaRPr b="1" sz="9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2"/>
          <p:cNvSpPr txBox="1"/>
          <p:nvPr/>
        </p:nvSpPr>
        <p:spPr>
          <a:xfrm>
            <a:off x="1316375" y="152075"/>
            <a:ext cx="6512400" cy="6963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Audio-Visual Network: Representations</a:t>
            </a:r>
            <a:endParaRPr b="1"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33" name="Google Shape;33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00" y="152075"/>
            <a:ext cx="696300" cy="6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8850" y="133275"/>
            <a:ext cx="733900" cy="7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2"/>
          <p:cNvSpPr txBox="1"/>
          <p:nvPr/>
        </p:nvSpPr>
        <p:spPr>
          <a:xfrm>
            <a:off x="483675" y="1002750"/>
            <a:ext cx="8163600" cy="3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Audio-Visual network</a:t>
            </a: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Takes both the visual stream and the mixed auditory stream as the input and generates the isolated speech for the target speaker.</a:t>
            </a:r>
            <a:endParaRPr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Audio representation</a:t>
            </a: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</a:t>
            </a:r>
            <a:endParaRPr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"/>
              <a:buChar char="○"/>
            </a:pP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Extract </a:t>
            </a:r>
            <a:r>
              <a:rPr b="1"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linear spectrogram</a:t>
            </a: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using short-time Fourier transform (</a:t>
            </a:r>
            <a:r>
              <a:rPr b="1" i="1"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STFT</a:t>
            </a: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) from 1-second segment of mixed speech input.</a:t>
            </a:r>
            <a:endParaRPr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"/>
              <a:buChar char="○"/>
            </a:pP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Decompose the complex time-frequency representation (</a:t>
            </a:r>
            <a:r>
              <a:rPr i="1" lang="en" sz="13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T</a:t>
            </a:r>
            <a:r>
              <a:rPr baseline="-25000" i="1" lang="en" sz="13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i="1" lang="en" sz="13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 257</a:t>
            </a: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) into </a:t>
            </a:r>
            <a:r>
              <a:rPr b="1"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magnitude</a:t>
            </a: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and the </a:t>
            </a:r>
            <a:r>
              <a:rPr b="1"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phase</a:t>
            </a: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components, and normalize them between [0, 1].</a:t>
            </a:r>
            <a:endParaRPr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"/>
              <a:buChar char="○"/>
            </a:pP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The mag and the phase components, each of dimension (</a:t>
            </a:r>
            <a:r>
              <a:rPr i="1" lang="en" sz="13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T x 257</a:t>
            </a: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) act as input to the respective magnitude and phase encoder networks.</a:t>
            </a:r>
            <a:endParaRPr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"/>
              <a:buChar char="●"/>
            </a:pPr>
            <a:r>
              <a:rPr b="1"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Visual representation</a:t>
            </a: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</a:t>
            </a:r>
            <a:endParaRPr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"/>
              <a:buChar char="○"/>
            </a:pP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The </a:t>
            </a: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corresponding</a:t>
            </a: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visual 1-second of frames are extracted (25 frames). </a:t>
            </a:r>
            <a:endParaRPr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"/>
              <a:buChar char="○"/>
            </a:pP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The resized frames (</a:t>
            </a:r>
            <a:r>
              <a:rPr i="1" lang="en" sz="13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96x96x3</a:t>
            </a: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) act as input to the visual encoder.</a:t>
            </a:r>
            <a:endParaRPr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36" name="Google Shape;336;p32"/>
          <p:cNvSpPr txBox="1"/>
          <p:nvPr/>
        </p:nvSpPr>
        <p:spPr>
          <a:xfrm>
            <a:off x="-9400" y="4805000"/>
            <a:ext cx="9153300" cy="3384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Contact: {sindhu.hegde, aditya.ag, bipasha.sen, radrabha.m}@research.iiit.ac.in</a:t>
            </a:r>
            <a:endParaRPr b="1" sz="11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3"/>
          <p:cNvSpPr txBox="1"/>
          <p:nvPr/>
        </p:nvSpPr>
        <p:spPr>
          <a:xfrm>
            <a:off x="1316375" y="152075"/>
            <a:ext cx="6512400" cy="6963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Audio-Visual Network: Training details</a:t>
            </a:r>
            <a:endParaRPr b="1"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42" name="Google Shape;3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00" y="152075"/>
            <a:ext cx="696300" cy="69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3"/>
          <p:cNvSpPr txBox="1"/>
          <p:nvPr/>
        </p:nvSpPr>
        <p:spPr>
          <a:xfrm>
            <a:off x="483675" y="1002750"/>
            <a:ext cx="8318400" cy="3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 u="sng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Magnitude Sub-network: </a:t>
            </a:r>
            <a:endParaRPr b="1" sz="1200" u="sng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 u="sng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fortaa"/>
              <a:buChar char="○"/>
            </a:pPr>
            <a:r>
              <a:rPr b="1"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Visual Encoder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fortaa"/>
              <a:buChar char="■"/>
            </a:pP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Processes the input images using a stack of residual </a:t>
            </a:r>
            <a:r>
              <a:rPr i="1" lang="en" sz="12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2D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-convolution blocks and generates a </a:t>
            </a:r>
            <a:r>
              <a:rPr b="1"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visual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embedding 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for each frame (</a:t>
            </a:r>
            <a:r>
              <a:rPr i="1" lang="en" sz="12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T’x512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) where </a:t>
            </a:r>
            <a:r>
              <a:rPr i="1"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T’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=25 frames.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fortaa"/>
              <a:buChar char="■"/>
            </a:pP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The output of the visual encoder module is </a:t>
            </a:r>
            <a:r>
              <a:rPr b="1"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up-sampled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4× to match the spectrogram temporal dimension (</a:t>
            </a:r>
            <a:r>
              <a:rPr i="1" lang="en" sz="12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Tx512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) where </a:t>
            </a:r>
            <a:r>
              <a:rPr i="1"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=100. 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fortaa"/>
              <a:buChar char="○"/>
            </a:pPr>
            <a:r>
              <a:rPr b="1"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Mag Encoder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fortaa"/>
              <a:buChar char="■"/>
            </a:pP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Processes the input mixed mag representation (</a:t>
            </a:r>
            <a:r>
              <a:rPr i="1" lang="en" sz="12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T x 257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) using a stack of </a:t>
            </a:r>
            <a:r>
              <a:rPr i="1" lang="en" sz="12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1D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-convolution blocks with residual connections. 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fortaa"/>
              <a:buChar char="■"/>
            </a:pP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Convolutions are performed along the </a:t>
            </a:r>
            <a:r>
              <a:rPr b="1"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temporal dimension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, by considering the frequency component of the input spectrograms as channels (</a:t>
            </a:r>
            <a:r>
              <a:rPr i="1" lang="en" sz="12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Tx600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).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fortaa"/>
              <a:buChar char="○"/>
            </a:pPr>
            <a:r>
              <a:rPr b="1"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Mag Decoder:</a:t>
            </a:r>
            <a:endParaRPr b="1"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fortaa"/>
              <a:buChar char="■"/>
            </a:pP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Concatenate the learned features of each stream along the channels (</a:t>
            </a:r>
            <a:r>
              <a:rPr i="1" lang="en" sz="12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Tx1112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).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fortaa"/>
              <a:buChar char="■"/>
            </a:pP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Processes the </a:t>
            </a:r>
            <a:r>
              <a:rPr b="1"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fused representation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using a stack of residual </a:t>
            </a:r>
            <a:r>
              <a:rPr i="1" lang="en" sz="12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1D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-convolution blocks. 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fortaa"/>
              <a:buChar char="■"/>
            </a:pPr>
            <a:r>
              <a:rPr b="1"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Output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A </a:t>
            </a:r>
            <a:r>
              <a:rPr b="1"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magnitude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mask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(Tx257) that is </a:t>
            </a:r>
            <a:r>
              <a:rPr b="1"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added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to input magnitude followed by a sigmoid activation to generate the </a:t>
            </a:r>
            <a:r>
              <a:rPr b="1"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enhanced magnitude spectrogram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output (</a:t>
            </a:r>
            <a:r>
              <a:rPr i="1" lang="en" sz="12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Tx257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).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44" name="Google Shape;34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8850" y="133275"/>
            <a:ext cx="733900" cy="7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3"/>
          <p:cNvSpPr txBox="1"/>
          <p:nvPr/>
        </p:nvSpPr>
        <p:spPr>
          <a:xfrm>
            <a:off x="-9400" y="4805000"/>
            <a:ext cx="9153300" cy="3384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Contact: {sindhu.hegde, aditya.ag, bipasha.sen, radrabha.m}@research.iiit.ac.in</a:t>
            </a:r>
            <a:endParaRPr b="1" sz="11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